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notesMasterIdLst>
    <p:notesMasterId r:id="rId42"/>
  </p:notesMasterIdLst>
  <p:sldIdLst>
    <p:sldId id="256" r:id="rId3"/>
    <p:sldId id="257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2" r:id="rId13"/>
    <p:sldId id="323" r:id="rId14"/>
    <p:sldId id="282" r:id="rId15"/>
    <p:sldId id="268" r:id="rId16"/>
    <p:sldId id="281" r:id="rId17"/>
    <p:sldId id="270" r:id="rId18"/>
    <p:sldId id="271" r:id="rId19"/>
    <p:sldId id="272" r:id="rId20"/>
    <p:sldId id="283" r:id="rId21"/>
    <p:sldId id="289" r:id="rId22"/>
    <p:sldId id="290" r:id="rId23"/>
    <p:sldId id="291" r:id="rId24"/>
    <p:sldId id="292" r:id="rId25"/>
    <p:sldId id="299" r:id="rId26"/>
    <p:sldId id="301" r:id="rId27"/>
    <p:sldId id="300" r:id="rId28"/>
    <p:sldId id="304" r:id="rId29"/>
    <p:sldId id="303" r:id="rId30"/>
    <p:sldId id="331" r:id="rId31"/>
    <p:sldId id="332" r:id="rId32"/>
    <p:sldId id="302" r:id="rId33"/>
    <p:sldId id="305" r:id="rId34"/>
    <p:sldId id="311" r:id="rId35"/>
    <p:sldId id="326" r:id="rId36"/>
    <p:sldId id="327" r:id="rId37"/>
    <p:sldId id="328" r:id="rId38"/>
    <p:sldId id="329" r:id="rId39"/>
    <p:sldId id="330" r:id="rId40"/>
    <p:sldId id="265" r:id="rId41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08"/>
    <p:restoredTop sz="73742"/>
  </p:normalViewPr>
  <p:slideViewPr>
    <p:cSldViewPr snapToGrid="0" snapToObjects="1">
      <p:cViewPr varScale="1">
        <p:scale>
          <a:sx n="42" d="100"/>
          <a:sy n="42" d="100"/>
        </p:scale>
        <p:origin x="2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5708021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8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097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186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01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effectLst/>
              </a:rPr>
              <a:t>We’ve worked to develop</a:t>
            </a:r>
          </a:p>
          <a:p>
            <a:endParaRPr lang="en-US" b="0" dirty="0" smtClean="0">
              <a:effectLst/>
            </a:endParaRP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to valid resources (change to this shakes projects to their core) </a:t>
            </a:r>
          </a:p>
          <a:p>
            <a:pPr lvl="2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get to the data, people, knowledge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Reason for Existence (dictates the story and direction of an effort)</a:t>
            </a:r>
          </a:p>
          <a:p>
            <a:pPr lvl="2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fundamental theory as to why a system or a policy exists or should exist, how it operates, where decisions lie and dependencies</a:t>
            </a:r>
          </a:p>
          <a:p>
            <a:pPr lvl="2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Tying the mission and purpose back to people around you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Ethical intervention points (determines how to drive impact)</a:t>
            </a:r>
          </a:p>
          <a:p>
            <a:pPr lvl="2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Knowing where data can make a change, knowing how data will be used, and for the right purpose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Methodologically defensible yet intellectually accessible (sales with substance)</a:t>
            </a:r>
          </a:p>
          <a:p>
            <a:pPr lvl="2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Achieves and surpasses benchmarks, yet still can be discussed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to sustainability (designed like a rock)</a:t>
            </a:r>
          </a:p>
          <a:p>
            <a:pPr lvl="2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revenue generating services, we want to be in, and get out as soon as the host organization is ready to take over. </a:t>
            </a:r>
          </a:p>
          <a:p>
            <a:pPr lvl="2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Unless you want to be embedded forever and have the resources to do so, invest in the insiders to learn and show it’s not a burden</a:t>
            </a:r>
          </a:p>
          <a:p>
            <a:endParaRPr lang="en-US" dirty="0" smtClean="0"/>
          </a:p>
          <a:p>
            <a:r>
              <a:rPr lang="en-US" b="0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D5984C4-F11A-1543-9F4C-C2CEF3F8F86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7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[Slide] And depending on what we’re doing, these criteria shake out differently.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D5984C4-F11A-1543-9F4C-C2CEF3F8F86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	1	Deliver</a:t>
            </a:r>
          </a:p>
          <a:p>
            <a:r>
              <a:t>		a	Research, design and build visually appealing, modern web interfaces and platforms</a:t>
            </a:r>
          </a:p>
          <a:p>
            <a:r>
              <a:t>	2	Consult</a:t>
            </a:r>
          </a:p>
          <a:p>
            <a:pPr lvl="2"/>
            <a:r>
              <a:t>	a	Provide guidance on developing and executing data + tech roadmaps</a:t>
            </a:r>
          </a:p>
          <a:p>
            <a:pPr lvl="2"/>
            <a:r>
              <a:t>	b	Assess current state and direction of a project and identify points for enhancement</a:t>
            </a:r>
          </a:p>
          <a:p>
            <a:pPr lvl="2"/>
            <a:r>
              <a:t>	c	Collaboratively set flexible and functional policies to enable the use of tools, services, and software across DOC</a:t>
            </a:r>
          </a:p>
          <a:p>
            <a:pPr lvl="2"/>
            <a:r>
              <a:t>	d	Identify new improvement opportunities and provide a strategic framework for acting on these opportunities</a:t>
            </a:r>
          </a:p>
          <a:p>
            <a:r>
              <a:t>	3	Train</a:t>
            </a:r>
          </a:p>
          <a:p>
            <a:pPr lvl="2"/>
            <a:r>
              <a:t>	a	Offer data bootcamps through education partners such as General Assembly, University of Maryland</a:t>
            </a:r>
          </a:p>
          <a:p>
            <a:pPr lvl="2"/>
            <a:r>
              <a:t>	b	Provide opportunity to extend training through short-term deployments along side top technologists at the Data Service</a:t>
            </a:r>
          </a:p>
          <a:p>
            <a:pPr lvl="2"/>
            <a:r>
              <a:t>	c	Host workshops on agile methodology and design thinking</a:t>
            </a:r>
          </a:p>
          <a:p>
            <a:r>
              <a:t>	4	Partner/Procure</a:t>
            </a:r>
          </a:p>
          <a:p>
            <a:pPr lvl="2"/>
            <a:r>
              <a:t>	a	Create and grow a marketplace of agile services (e.g. backend engineering, data science, UI/UX, cloud infrastructure, etc) that enable bureaus to procure tech services at the speed of need</a:t>
            </a:r>
          </a:p>
          <a:p>
            <a:pPr lvl="2"/>
            <a:r>
              <a:t>	b	Stand up an Department-wide cloud sandbox to allow for rapid prototyping and research</a:t>
            </a:r>
          </a:p>
          <a:p>
            <a:pPr lvl="2"/>
            <a:r>
              <a:t>	c	Consider the JV authority at NTIS.</a:t>
            </a:r>
          </a:p>
          <a:p>
            <a:endParaRPr/>
          </a:p>
          <a:p>
            <a:r>
              <a:t>At the highest levels:</a:t>
            </a:r>
          </a:p>
          <a:p>
            <a:endParaRPr/>
          </a:p>
          <a:p>
            <a:r>
              <a:t>We deliver value to our clients (i.e. American people and businesses) and partners (i.e. DOC bureaus, SMBs, American enterprises), by:</a:t>
            </a:r>
          </a:p>
          <a:p>
            <a:r>
              <a:t>	◦	enabling experimentation in a safe and collaborative environment.</a:t>
            </a:r>
          </a:p>
          <a:p>
            <a:r>
              <a:t>	◦	providing insight on current operations and recommendations for alignment with the industry's trajectory.</a:t>
            </a:r>
          </a:p>
          <a:p>
            <a:r>
              <a:t>	◦	providing guidance on and blueprints for open data solutions/alternatives</a:t>
            </a:r>
          </a:p>
          <a:p>
            <a:r>
              <a:t>	◦	providing MVPs for emerging open data applications. </a:t>
            </a:r>
          </a:p>
          <a:p>
            <a:r>
              <a:t>	◦	helping our clients discover and use DOC datasets.</a:t>
            </a:r>
          </a:p>
        </p:txBody>
      </p:sp>
    </p:spTree>
    <p:extLst>
      <p:ext uri="{BB962C8B-B14F-4D97-AF65-F5344CB8AC3E}">
        <p14:creationId xmlns:p14="http://schemas.microsoft.com/office/powerpoint/2010/main" val="1324965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Infrastructure</a:t>
            </a:r>
          </a:p>
          <a:p>
            <a:r>
              <a:t>	•	Establish a central, shared service that enables any DOC bureau to modernize their technology platforms, in a cost-efficient manner: </a:t>
            </a:r>
          </a:p>
          <a:p>
            <a:r>
              <a:t>	◦	delivering faster transaction times for their operations;</a:t>
            </a:r>
          </a:p>
          <a:p>
            <a:r>
              <a:t>	◦	reducing internal interaction times; and</a:t>
            </a:r>
          </a:p>
          <a:p>
            <a:r>
              <a:t>	◦	increasing responsiveness to our clients - American businesses.</a:t>
            </a:r>
          </a:p>
          <a:p>
            <a:r>
              <a:t>	•	Offer training opportunities for DOC employees that upskill them to current technology norms, practices and systems</a:t>
            </a:r>
          </a:p>
          <a:p>
            <a:r>
              <a:t>	•	Create a menu of data services that can improve data management, thereby increasing the efficiency of operations</a:t>
            </a:r>
          </a:p>
          <a:p>
            <a:r>
              <a:t>  </a:t>
            </a:r>
          </a:p>
          <a:p>
            <a:r>
              <a:t>Open Data </a:t>
            </a:r>
          </a:p>
          <a:p>
            <a:r>
              <a:t>	•	Guide bureaus in the production of truly open data sets that are machine-readable and instantly usable (i.e. CSV, JSON, XML)</a:t>
            </a:r>
          </a:p>
          <a:p>
            <a:r>
              <a:t>	•	Provide a service to enhance discoverability and access to bureau data such that the Public can innovate</a:t>
            </a:r>
          </a:p>
          <a:p>
            <a:endParaRPr/>
          </a:p>
          <a:p>
            <a:r>
              <a:t>Analysis &amp; Utilization </a:t>
            </a:r>
          </a:p>
          <a:p>
            <a:r>
              <a:t>	•	Build data analytics capabilities to unlock insight and trends, aid the streamlining of operations, and inform decision making</a:t>
            </a:r>
          </a:p>
          <a:p>
            <a:r>
              <a:t>	•	Demonstrate compelling, modern visualizations of the bureaus’ data to communicate insight more effectively</a:t>
            </a:r>
          </a:p>
          <a:p>
            <a:endParaRPr/>
          </a:p>
          <a:p>
            <a:r>
              <a:t>Engagement </a:t>
            </a:r>
          </a:p>
          <a:p>
            <a:r>
              <a:t>	•	Grow and convene a diverse set of user communities that aid bureaus in developing solutions using data assets </a:t>
            </a:r>
          </a:p>
          <a:p>
            <a:r>
              <a:t>	•	Provide feedback, e.g. user-directed feature requests, to the bureaus on the evolution of their data assets that their clients want. </a:t>
            </a:r>
          </a:p>
        </p:txBody>
      </p:sp>
    </p:spTree>
    <p:extLst>
      <p:ext uri="{BB962C8B-B14F-4D97-AF65-F5344CB8AC3E}">
        <p14:creationId xmlns:p14="http://schemas.microsoft.com/office/powerpoint/2010/main" val="1680380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8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38225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20877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05627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51499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30548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3611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600"/>
            </a:lvl1pPr>
            <a:lvl2pPr marL="889000" indent="-444500" algn="l">
              <a:spcBef>
                <a:spcPts val="4200"/>
              </a:spcBef>
              <a:buSzPct val="75000"/>
              <a:buChar char="•"/>
              <a:defRPr sz="3600"/>
            </a:lvl2pPr>
            <a:lvl3pPr marL="1333500" indent="-444500" algn="l">
              <a:spcBef>
                <a:spcPts val="4200"/>
              </a:spcBef>
              <a:buSzPct val="75000"/>
              <a:buChar char="•"/>
              <a:defRPr sz="3600"/>
            </a:lvl3pPr>
            <a:lvl4pPr marL="1778000" indent="-444500" algn="l">
              <a:spcBef>
                <a:spcPts val="4200"/>
              </a:spcBef>
              <a:buSzPct val="75000"/>
              <a:buChar char="•"/>
              <a:defRPr sz="3600"/>
            </a:lvl4pPr>
            <a:lvl5pPr marL="2222500" indent="-444500" algn="l">
              <a:spcBef>
                <a:spcPts val="4200"/>
              </a:spcBef>
              <a:buSzPct val="75000"/>
              <a:buChar char="•"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4642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26691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4469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47359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algn="ctr" defTabSz="584200">
        <a:defRPr sz="32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32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32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32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32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32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32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32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32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A7F9"/>
            </a:gs>
            <a:gs pos="100000">
              <a:srgbClr val="0365C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 rtl="0" hangingPunct="0"/>
            <a:fld id="{86CB4B4D-7CA3-9044-876B-883B54F8677D}" type="slidenum">
              <a:rPr>
                <a:solidFill>
                  <a:srgbClr val="535353"/>
                </a:solidFill>
                <a:sym typeface="Gill Sans Light"/>
              </a:rPr>
              <a:pPr rtl="0" hangingPunct="0"/>
              <a:t>‹#›</a:t>
            </a:fld>
            <a:endParaRPr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64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commerce.gov/datausability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idaas.commerce.gov" TargetMode="Externa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opportunity.census.gov" TargetMode="External"/><Relationship Id="rId5" Type="http://schemas.openxmlformats.org/officeDocument/2006/relationships/image" Target="../media/image2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elpgirlsofcolor.org" TargetMode="Externa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academy.commerce.gov/" TargetMode="Externa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sa.gov/cdac" TargetMode="Externa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alytics.usa.gov/commerce/" TargetMode="Externa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tgrandison@doc.gov" TargetMode="External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2" Type="http://schemas.openxmlformats.org/officeDocument/2006/relationships/hyperlink" Target="mailto:ikalin@doc.gov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18f.gov/agile/" TargetMode="External"/><Relationship Id="rId4" Type="http://schemas.openxmlformats.org/officeDocument/2006/relationships/hyperlink" Target="https://pages.18f.gov/lean-product-design/" TargetMode="External"/><Relationship Id="rId5" Type="http://schemas.openxmlformats.org/officeDocument/2006/relationships/hyperlink" Target="http://steveblank.com/2015/05/06/build-measure-learn-throw-things-against-the-wall-and-see-if-they-work/" TargetMode="External"/><Relationship Id="rId6" Type="http://schemas.openxmlformats.org/officeDocument/2006/relationships/hyperlink" Target="http://www.usability.gov/what-and-why/user-centered-design.html" TargetMode="External"/><Relationship Id="rId7" Type="http://schemas.openxmlformats.org/officeDocument/2006/relationships/hyperlink" Target="https://playbook.cio.gov/" TargetMode="External"/><Relationship Id="rId8" Type="http://schemas.openxmlformats.org/officeDocument/2006/relationships/hyperlink" Target="https://playbook.cio.gov/designstandards/" TargetMode="External"/><Relationship Id="rId9" Type="http://schemas.openxmlformats.org/officeDocument/2006/relationships/hyperlink" Target="http://openmatt.org/2011/04/06/how-to-work-open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agilealliance.org/the-alliance/the-agile-manifesto/the-twelve-principles-of-agile-softwar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readwrite.com/2013/09/30/understanding-github-a-journey-for-beginners-part-1" TargetMode="External"/><Relationship Id="rId4" Type="http://schemas.openxmlformats.org/officeDocument/2006/relationships/hyperlink" Target="https://training.github.com/kit/downloads/github-git-cheat-sheet.pdf" TargetMode="External"/><Relationship Id="rId5" Type="http://schemas.openxmlformats.org/officeDocument/2006/relationships/hyperlink" Target="https://guides.github.com/" TargetMode="External"/><Relationship Id="rId6" Type="http://schemas.openxmlformats.org/officeDocument/2006/relationships/hyperlink" Target="https://guides.github.com/features/mastering-markdown/" TargetMode="External"/><Relationship Id="rId7" Type="http://schemas.openxmlformats.org/officeDocument/2006/relationships/hyperlink" Target="http://nvie.com/posts/a-successful-git-branching-model/" TargetMode="External"/><Relationship Id="rId8" Type="http://schemas.openxmlformats.org/officeDocument/2006/relationships/hyperlink" Target="https://github.com/waffleio/getting-started-with-waffle" TargetMode="External"/><Relationship Id="rId9" Type="http://schemas.openxmlformats.org/officeDocument/2006/relationships/hyperlink" Target="https://pages.18f.gov/open-source-guide/" TargetMode="External"/><Relationship Id="rId10" Type="http://schemas.openxmlformats.org/officeDocument/2006/relationships/hyperlink" Target="https://pages.18f.gov/frontend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pages.18f.gov/partnership-playbook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18f.gov/automated-testing-playbook/" TargetMode="External"/><Relationship Id="rId4" Type="http://schemas.openxmlformats.org/officeDocument/2006/relationships/hyperlink" Target="https://github.com/18f/api-standards" TargetMode="External"/><Relationship Id="rId5" Type="http://schemas.openxmlformats.org/officeDocument/2006/relationships/hyperlink" Target="https://github.com/18F/analytics-standards" TargetMode="External"/><Relationship Id="rId6" Type="http://schemas.openxmlformats.org/officeDocument/2006/relationships/hyperlink" Target="https://pages.18f.gov/accessibility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pages.18f.gov/dev-environment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ta@doc.gov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7508630" y="2705034"/>
            <a:ext cx="5064370" cy="411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r" defTabSz="642937">
              <a:defRPr sz="1800"/>
            </a:pPr>
            <a:r>
              <a:rPr sz="6100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6100" dirty="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defTabSz="642937">
              <a:defRPr sz="1800"/>
            </a:pPr>
            <a:r>
              <a:rPr sz="6100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Commerce </a:t>
            </a:r>
          </a:p>
          <a:p>
            <a:pPr lvl="0" defTabSz="642937">
              <a:defRPr sz="1800"/>
            </a:pPr>
            <a:r>
              <a:rPr sz="6100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Data </a:t>
            </a:r>
            <a:r>
              <a:rPr lang="en-US" sz="6100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Service</a:t>
            </a:r>
            <a:endParaRPr sz="6100" dirty="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8146862" y="8422274"/>
            <a:ext cx="4036802" cy="111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r" defTabSz="642937">
              <a:defRPr sz="3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C15B0CD9-B113-674D-9A4C-F1DAC0169A34}" type="datetime4">
              <a:rPr lang="en-US" sz="3300" smtClean="0">
                <a:solidFill>
                  <a:schemeClr val="accent1"/>
                </a:solidFill>
              </a:rPr>
              <a:t>May 11, 2016</a:t>
            </a:fld>
            <a:endParaRPr sz="33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060"/>
            <a:ext cx="7691315" cy="76669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7817" y="6488894"/>
            <a:ext cx="548868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Employee Handbook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72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ENGAGEMENT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355600" y="1867526"/>
            <a:ext cx="12293600" cy="76580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FFFFFF"/>
                </a:solidFill>
                <a:latin typeface="Times" charset="0"/>
              </a:rPr>
              <a:t>Project Scoping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All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projects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must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have some type of scope. This is largely for keeping us honest and CYA with the client. 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FFFFFF"/>
                </a:solidFill>
                <a:latin typeface="Times" charset="0"/>
              </a:rPr>
              <a:t>Project </a:t>
            </a:r>
            <a:r>
              <a:rPr lang="en-US" dirty="0">
                <a:solidFill>
                  <a:srgbClr val="FFFFFF"/>
                </a:solidFill>
                <a:latin typeface="Times" charset="0"/>
              </a:rPr>
              <a:t>Tracking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All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projects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are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tracked religiously and blockers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surfaced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" charset="0"/>
              </a:rPr>
              <a:t>immediately.</a:t>
            </a:r>
          </a:p>
          <a:p>
            <a:pPr marL="380111" indent="-380111" defTabSz="426466">
              <a:lnSpc>
                <a:spcPct val="100000"/>
              </a:lnSpc>
              <a:spcBef>
                <a:spcPts val="600"/>
              </a:spcBef>
              <a:defRPr sz="3358"/>
            </a:pPr>
            <a:endParaRPr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9596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278077"/>
            <a:ext cx="12451404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3467" lvl="1" indent="-365771" fontAlgn="base">
              <a:spcBef>
                <a:spcPts val="1800"/>
              </a:spcBef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Access to the </a:t>
            </a:r>
            <a:r>
              <a:rPr lang="en-US" dirty="0" smtClean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field</a:t>
            </a:r>
            <a:endParaRPr lang="en-US" dirty="0">
              <a:solidFill>
                <a:srgbClr val="FFFFF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853467" lvl="1" indent="-365771" fontAlgn="base">
              <a:spcBef>
                <a:spcPts val="1800"/>
              </a:spcBef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Access to actionable </a:t>
            </a:r>
            <a:r>
              <a:rPr lang="en-US" dirty="0" smtClean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resources</a:t>
            </a:r>
            <a:endParaRPr lang="en-US" dirty="0">
              <a:solidFill>
                <a:srgbClr val="FFFFF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853467" lvl="1" indent="-365771" fontAlgn="base">
              <a:spcBef>
                <a:spcPts val="1800"/>
              </a:spcBef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reason for existence </a:t>
            </a:r>
          </a:p>
          <a:p>
            <a:pPr marL="853467" lvl="1" indent="-365771" fontAlgn="base">
              <a:spcBef>
                <a:spcPts val="1800"/>
              </a:spcBef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Ethical intervention points </a:t>
            </a:r>
          </a:p>
          <a:p>
            <a:pPr marL="853467" lvl="1" indent="-365771" fontAlgn="base">
              <a:spcBef>
                <a:spcPts val="1800"/>
              </a:spcBef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Methodologically defensible yet intellectually accessible </a:t>
            </a:r>
          </a:p>
          <a:p>
            <a:pPr marL="853467" lvl="1" indent="-365771" fontAlgn="base">
              <a:spcBef>
                <a:spcPts val="1800"/>
              </a:spcBef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Path to sustainability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337" y="1806067"/>
            <a:ext cx="1223503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267" b="1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Six conditions for scoping for awesomeness</a:t>
            </a:r>
          </a:p>
        </p:txBody>
      </p:sp>
    </p:spTree>
    <p:extLst>
      <p:ext uri="{BB962C8B-B14F-4D97-AF65-F5344CB8AC3E}">
        <p14:creationId xmlns:p14="http://schemas.microsoft.com/office/powerpoint/2010/main" val="1066087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991360" y="3020570"/>
          <a:ext cx="8924544" cy="3917076"/>
        </p:xfrm>
        <a:graphic>
          <a:graphicData uri="http://schemas.openxmlformats.org/drawingml/2006/table">
            <a:tbl>
              <a:tblPr/>
              <a:tblGrid>
                <a:gridCol w="1207008"/>
                <a:gridCol w="1341120"/>
                <a:gridCol w="1341120"/>
                <a:gridCol w="2036064"/>
                <a:gridCol w="1438656"/>
                <a:gridCol w="1560576"/>
              </a:tblGrid>
              <a:tr h="13428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 i="0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/>
                      </a:r>
                      <a:br>
                        <a:rPr lang="en-US" sz="1700" b="1" i="0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</a:b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 Reason </a:t>
                      </a:r>
                      <a:r>
                        <a:rPr lang="en-US" sz="17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to Exist</a:t>
                      </a: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Access to Valid Resources</a:t>
                      </a: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Methodologically defensible yet intellectually accessible</a:t>
                      </a: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Ethical Intervention Points</a:t>
                      </a: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Path to sustainability</a:t>
                      </a: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52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Ideas</a:t>
                      </a: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52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Research</a:t>
                      </a: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52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Products </a:t>
                      </a: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64152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Services</a:t>
                      </a:r>
                      <a:endParaRPr lang="en-US" sz="1700" b="1" i="0" dirty="0">
                        <a:solidFill>
                          <a:srgbClr val="FFFFFF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FFFF"/>
                          </a:solidFill>
                          <a:effectLst/>
                          <a:latin typeface="Helvetica Neue UltraLight" charset="0"/>
                          <a:ea typeface="Helvetica Neue UltraLight" charset="0"/>
                          <a:cs typeface="Helvetica Neue UltraLight" charset="0"/>
                        </a:rPr>
                        <a:t>x</a:t>
                      </a:r>
                      <a:endParaRPr lang="en-US" sz="3000" b="0" i="0" dirty="0">
                        <a:solidFill>
                          <a:srgbClr val="FFFFFF"/>
                        </a:solidFill>
                        <a:effectLst/>
                        <a:latin typeface="Helvetica Neue UltraLight" charset="0"/>
                        <a:ea typeface="Helvetica Neue UltraLight" charset="0"/>
                        <a:cs typeface="Helvetica Neue UltraLight" charset="0"/>
                      </a:endParaRPr>
                    </a:p>
                  </a:txBody>
                  <a:tcPr marL="93177" marR="93177" marT="93177" marB="93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296164" y="2720266"/>
            <a:ext cx="197042" cy="187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7536" tIns="48768" rIns="97536" bIns="48768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840">
                <a:latin typeface="Arial" charset="0"/>
              </a:rPr>
              <a:t/>
            </a:r>
            <a:br>
              <a:rPr lang="en-US" altLang="en-US" sz="3840">
                <a:latin typeface="Arial" charset="0"/>
              </a:rPr>
            </a:br>
            <a:endParaRPr lang="en-US" altLang="en-US" sz="3840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84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988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13004800" cy="6486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8411" y="339542"/>
            <a:ext cx="852797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Fifty Thousand</a:t>
            </a:r>
            <a:r>
              <a:rPr kumimoji="0" lang="en-US" sz="5400" b="1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Foot View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135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Mission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xfrm>
            <a:off x="355600" y="2730500"/>
            <a:ext cx="6667947" cy="6299200"/>
          </a:xfrm>
          <a:prstGeom prst="rect">
            <a:avLst/>
          </a:prstGeom>
        </p:spPr>
        <p:txBody>
          <a:bodyPr/>
          <a:lstStyle/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	To empower people and business through Open Data and Transparency; both within and outside the D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epartment</a:t>
            </a:r>
            <a:r>
              <a:rPr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	To fundamentally change the way people and businesses interact with the DOC.</a:t>
            </a:r>
          </a:p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29768" indent="-429768" defTabSz="429768">
              <a:spcBef>
                <a:spcPts val="0"/>
              </a:spcBef>
              <a:buSzTx/>
              <a:buNone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	To super-charge the data initiatives in the DOC's bureaus.</a:t>
            </a:r>
          </a:p>
        </p:txBody>
      </p:sp>
      <p:pic>
        <p:nvPicPr>
          <p:cNvPr id="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055406">
            <a:off x="7198822" y="1778924"/>
            <a:ext cx="7631083" cy="745928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5275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Strategy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xfrm>
            <a:off x="6500553" y="2329643"/>
            <a:ext cx="5968538" cy="6299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 defTabSz="429768">
              <a:spcBef>
                <a:spcPts val="0"/>
              </a:spcBef>
              <a:buSzTx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Build 21st century data product delivery </a:t>
            </a:r>
            <a:r>
              <a:rPr 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into </a:t>
            </a: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the </a:t>
            </a:r>
            <a:r>
              <a:rPr 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bureaus’ DNA</a:t>
            </a:r>
          </a:p>
          <a:p>
            <a:pPr algn="r" defTabSz="429768">
              <a:spcBef>
                <a:spcPts val="0"/>
              </a:spcBef>
              <a:buSzTx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endParaRPr lang="en-US" sz="4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 defTabSz="429768">
              <a:spcBef>
                <a:spcPts val="0"/>
              </a:spcBef>
              <a:buSzTx/>
              <a:tabLst>
                <a:tab pos="127000" algn="l"/>
                <a:tab pos="419100" algn="l"/>
              </a:tabLst>
              <a:defRPr sz="3666">
                <a:solidFill>
                  <a:srgbClr val="3B3A3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Making </a:t>
            </a:r>
            <a:r>
              <a:rPr 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bureaus </a:t>
            </a: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more data-driven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2806">
            <a:off x="637309" y="2930006"/>
            <a:ext cx="5863244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1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US_federal_land.agencies.svg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l="6800" t="11613" r="5214" b="7041"/>
          <a:stretch>
            <a:fillRect/>
          </a:stretch>
        </p:blipFill>
        <p:spPr>
          <a:xfrm>
            <a:off x="104059" y="3255367"/>
            <a:ext cx="7350114" cy="5249521"/>
          </a:xfrm>
          <a:prstGeom prst="rect">
            <a:avLst/>
          </a:prstGeom>
        </p:spPr>
      </p:pic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WHat WE DO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half" idx="1"/>
          </p:nvPr>
        </p:nvSpPr>
        <p:spPr>
          <a:xfrm>
            <a:off x="7841635" y="2730500"/>
            <a:ext cx="4865981" cy="6299200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Deliver </a:t>
            </a:r>
          </a:p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Consult</a:t>
            </a:r>
          </a:p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Train</a:t>
            </a:r>
          </a:p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Partner</a:t>
            </a:r>
          </a:p>
          <a:p>
            <a:pPr>
              <a:defRPr sz="55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Procure</a:t>
            </a:r>
          </a:p>
        </p:txBody>
      </p:sp>
    </p:spTree>
    <p:extLst>
      <p:ext uri="{BB962C8B-B14F-4D97-AF65-F5344CB8AC3E}">
        <p14:creationId xmlns:p14="http://schemas.microsoft.com/office/powerpoint/2010/main" val="1390250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7426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048"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Services Offered To bureaus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355600" y="2236751"/>
            <a:ext cx="12293600" cy="679294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Data Product &amp; Service Development &amp; Delivery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Data Consulting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Data Infrastructure Guidance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Opening Data,  Creating APIs, Testing &amp; Optimizing Use</a:t>
            </a:r>
            <a:r>
              <a:rPr dirty="0"/>
              <a:t> 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/>
            </a:pPr>
            <a:r>
              <a:rPr dirty="0">
                <a:solidFill>
                  <a:srgbClr val="FFFF00"/>
                </a:solidFill>
              </a:rPr>
              <a:t>Data Integration, Analysis, Utilization &amp; Visualization 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Client Engagement </a:t>
            </a:r>
          </a:p>
          <a:p>
            <a:pPr marL="0" indent="0" algn="ctr" defTabSz="473201">
              <a:lnSpc>
                <a:spcPct val="100000"/>
              </a:lnSpc>
              <a:spcBef>
                <a:spcPts val="3700"/>
              </a:spcBef>
              <a:buSzTx/>
              <a:buNone/>
              <a:defRPr sz="3725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Tech Transfer and Open Sourcing</a:t>
            </a:r>
          </a:p>
        </p:txBody>
      </p:sp>
    </p:spTree>
    <p:extLst>
      <p:ext uri="{BB962C8B-B14F-4D97-AF65-F5344CB8AC3E}">
        <p14:creationId xmlns:p14="http://schemas.microsoft.com/office/powerpoint/2010/main" val="14289873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-13599" y="254000"/>
            <a:ext cx="13031998" cy="18586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VALue TO BUREAUS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355600" y="2794000"/>
            <a:ext cx="12293600" cy="629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spcBef>
                <a:spcPts val="1300"/>
              </a:spcBef>
              <a:buSzTx/>
              <a:buNone/>
              <a:defRPr sz="5100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Cost Savings and Cost Avoidance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Improved Data Quality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Improved Connection to Customers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Time Savings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>
                <a:solidFill>
                  <a:schemeClr val="accent3">
                    <a:satOff val="1837"/>
                    <a:lumOff val="-8808"/>
                  </a:schemeClr>
                </a:solidFill>
              </a:defRPr>
            </a:pPr>
            <a:r>
              <a:rPr dirty="0">
                <a:solidFill>
                  <a:srgbClr val="FFFF00"/>
                </a:solidFill>
              </a:rPr>
              <a:t>Increased Budgets and Stakeholder Justifications</a:t>
            </a:r>
          </a:p>
          <a:p>
            <a:pPr marL="0" indent="0" algn="ctr">
              <a:spcBef>
                <a:spcPts val="1300"/>
              </a:spcBef>
              <a:buSzTx/>
              <a:buNone/>
              <a:defRPr sz="5100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Public Recognition </a:t>
            </a:r>
          </a:p>
        </p:txBody>
      </p:sp>
    </p:spTree>
    <p:extLst>
      <p:ext uri="{BB962C8B-B14F-4D97-AF65-F5344CB8AC3E}">
        <p14:creationId xmlns:p14="http://schemas.microsoft.com/office/powerpoint/2010/main" val="5974201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08420" y="339542"/>
            <a:ext cx="638796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</a:t>
            </a:r>
            <a:r>
              <a:rPr kumimoji="0" lang="en-US" sz="5400" b="1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Current Year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3" y="2119977"/>
            <a:ext cx="100584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51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-56682" y="5147835"/>
            <a:ext cx="13118165" cy="39303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lvl="0" algn="l" defTabSz="642937">
              <a:lnSpc>
                <a:spcPct val="120000"/>
              </a:lnSpc>
              <a:defRPr sz="3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/>
          </a:p>
        </p:txBody>
      </p:sp>
      <p:grpSp>
        <p:nvGrpSpPr>
          <p:cNvPr id="33" name="Group 33"/>
          <p:cNvGrpSpPr/>
          <p:nvPr/>
        </p:nvGrpSpPr>
        <p:grpSpPr>
          <a:xfrm>
            <a:off x="1711708" y="5211691"/>
            <a:ext cx="9582036" cy="3625443"/>
            <a:chOff x="0" y="0"/>
            <a:chExt cx="9582035" cy="3625442"/>
          </a:xfrm>
        </p:grpSpPr>
        <p:pic>
          <p:nvPicPr>
            <p:cNvPr id="21" name="pasted-image.png"/>
            <p:cNvPicPr/>
            <p:nvPr/>
          </p:nvPicPr>
          <p:blipFill>
            <a:blip r:embed="rId2">
              <a:extLst/>
            </a:blip>
            <a:srcRect b="14331"/>
            <a:stretch>
              <a:fillRect/>
            </a:stretch>
          </p:blipFill>
          <p:spPr>
            <a:xfrm>
              <a:off x="2993429" y="1706933"/>
              <a:ext cx="1628553" cy="525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2793"/>
              <a:ext cx="1806006" cy="894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277272" y="1371998"/>
              <a:ext cx="1038842" cy="1038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7655" y="1504690"/>
              <a:ext cx="1570696" cy="616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693271" y="257728"/>
              <a:ext cx="1241638" cy="1241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318187" y="2575935"/>
              <a:ext cx="957012" cy="1017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186896" y="0"/>
              <a:ext cx="1241639" cy="1452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asted-image.png"/>
            <p:cNvPicPr/>
            <p:nvPr/>
          </p:nvPicPr>
          <p:blipFill>
            <a:blip r:embed="rId9">
              <a:extLst/>
            </a:blip>
            <a:srcRect l="6107" t="8536" r="11604" b="14714"/>
            <a:stretch>
              <a:fillRect/>
            </a:stretch>
          </p:blipFill>
          <p:spPr>
            <a:xfrm>
              <a:off x="8011412" y="75318"/>
              <a:ext cx="1570624" cy="11528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pasted-image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80012" y="2365101"/>
              <a:ext cx="1245981" cy="12459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asted-image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186896" y="2383805"/>
              <a:ext cx="1241639" cy="1241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asted-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505037" y="2762605"/>
              <a:ext cx="1876293" cy="494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pasted-image.pn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540181" y="1482363"/>
              <a:ext cx="1806006" cy="803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" name="Shape 34"/>
          <p:cNvSpPr/>
          <p:nvPr/>
        </p:nvSpPr>
        <p:spPr>
          <a:xfrm>
            <a:off x="4126663" y="1523547"/>
            <a:ext cx="8803754" cy="238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l" defTabSz="642937">
              <a:lnSpc>
                <a:spcPct val="120000"/>
              </a:lnSpc>
              <a:defRPr sz="1800"/>
            </a:pPr>
            <a:r>
              <a:rPr sz="3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sz="39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 Department of Commerce</a:t>
            </a:r>
            <a:r>
              <a:rPr sz="3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creates the conditions for economic growth and opportunity</a:t>
            </a:r>
          </a:p>
        </p:txBody>
      </p:sp>
      <p:pic>
        <p:nvPicPr>
          <p:cNvPr id="35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71721" y="1010159"/>
            <a:ext cx="3410013" cy="341001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0" y="121000"/>
            <a:ext cx="13018399" cy="15082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Goal &amp;</a:t>
            </a:r>
            <a:r>
              <a:rPr lang="en-US" sz="6000" dirty="0" smtClean="0">
                <a:solidFill>
                  <a:srgbClr val="FFFFFF"/>
                </a:solidFill>
              </a:rPr>
              <a:t> </a:t>
            </a:r>
            <a:r>
              <a:rPr lang="en-US" sz="6000" dirty="0">
                <a:solidFill>
                  <a:srgbClr val="FFFFFF"/>
                </a:solidFill>
              </a:rPr>
              <a:t>Strategic Objectives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355600" y="1280160"/>
            <a:ext cx="12293600" cy="781304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3157" lvl="2" indent="-483157">
              <a:spcBef>
                <a:spcPts val="569"/>
              </a:spcBef>
              <a:spcAft>
                <a:spcPts val="853"/>
              </a:spcAft>
              <a:buClr>
                <a:schemeClr val="tx1"/>
              </a:buClr>
              <a:buSzPct val="100000"/>
            </a:pPr>
            <a:r>
              <a:rPr lang="en-US" sz="3982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Strategic Goal: </a:t>
            </a:r>
          </a:p>
          <a:p>
            <a:pPr marL="975345" lvl="3" indent="-483157">
              <a:spcBef>
                <a:spcPts val="569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129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Maximize the positive impacts of Commerce data on society.</a:t>
            </a:r>
          </a:p>
          <a:p>
            <a:pPr marL="483157" lvl="2" indent="-483157">
              <a:spcBef>
                <a:spcPts val="569"/>
              </a:spcBef>
              <a:buClr>
                <a:schemeClr val="tx1"/>
              </a:buClr>
              <a:buSzPct val="100000"/>
            </a:pPr>
            <a:endParaRPr lang="en-US" sz="1991" b="1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  <a:p>
            <a:pPr marL="483157" lvl="2" indent="-483157">
              <a:spcBef>
                <a:spcPts val="569"/>
              </a:spcBef>
              <a:spcAft>
                <a:spcPts val="853"/>
              </a:spcAft>
              <a:buClr>
                <a:schemeClr val="tx1"/>
              </a:buClr>
              <a:buSzPct val="100000"/>
            </a:pPr>
            <a:r>
              <a:rPr lang="en-US" sz="3982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Strategic Objectives: </a:t>
            </a:r>
          </a:p>
          <a:p>
            <a:pPr marL="979860" lvl="3" indent="-487672"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129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Fuel economic growth </a:t>
            </a:r>
            <a:r>
              <a:rPr lang="en-US" sz="3129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by unleashing Commerce data and making it easier for businesses, communities, and citizens to access, analyze, and use the data.</a:t>
            </a:r>
          </a:p>
          <a:p>
            <a:pPr marL="979860" lvl="3" indent="-487672"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129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Create data-driven government </a:t>
            </a:r>
            <a:r>
              <a:rPr lang="en-US" sz="3129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by combining and using data in new ways to increase the efficiency, effectiveness, and security of Commerce programs.</a:t>
            </a:r>
          </a:p>
          <a:p>
            <a:pPr marL="979860" lvl="3" indent="-487672"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129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Deliver data services </a:t>
            </a:r>
            <a:r>
              <a:rPr lang="en-US" sz="3129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by leveraging advances in data science, software development, and standards to accelerate product innovations</a:t>
            </a:r>
            <a:r>
              <a:rPr lang="en-US" sz="3129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lang="en-US" sz="3129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266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08373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FFFF"/>
                </a:solidFill>
              </a:rPr>
              <a:t>DOC’s Major 2016 Data Initiatives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3353" y="2855762"/>
            <a:ext cx="1842347" cy="1192107"/>
          </a:xfrm>
          <a:prstGeom prst="roundRect">
            <a:avLst/>
          </a:prstGeom>
          <a:solidFill>
            <a:srgbClr val="41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/>
            <a:r>
              <a:rPr lang="en-US" sz="1991" kern="1200" dirty="0">
                <a:solidFill>
                  <a:prstClr val="white"/>
                </a:solidFill>
              </a:rPr>
              <a:t>Fueling Economic Growth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6747" y="5689361"/>
            <a:ext cx="1842347" cy="1192107"/>
          </a:xfrm>
          <a:prstGeom prst="roundRect">
            <a:avLst/>
          </a:prstGeom>
          <a:solidFill>
            <a:srgbClr val="41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/>
            <a:r>
              <a:rPr lang="en-US" sz="1991" kern="1200" dirty="0">
                <a:solidFill>
                  <a:prstClr val="white"/>
                </a:solidFill>
              </a:rPr>
              <a:t>Creating Data-Driven Government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2392" y="7395820"/>
            <a:ext cx="1842347" cy="1192107"/>
          </a:xfrm>
          <a:prstGeom prst="roundRect">
            <a:avLst/>
          </a:prstGeom>
          <a:solidFill>
            <a:srgbClr val="41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/>
            <a:r>
              <a:rPr lang="en-US" sz="1991" kern="1200" dirty="0">
                <a:solidFill>
                  <a:prstClr val="white"/>
                </a:solidFill>
              </a:rPr>
              <a:t>Delivering Data Services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218379"/>
            <a:ext cx="216746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rtl="0"/>
            <a:r>
              <a:rPr lang="en-US" sz="2276" b="1" kern="1200" dirty="0">
                <a:solidFill>
                  <a:prstClr val="black"/>
                </a:solidFill>
              </a:rPr>
              <a:t>Objectives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9334" y="1218379"/>
            <a:ext cx="2384213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rtl="0"/>
            <a:r>
              <a:rPr lang="en-US" sz="2276" b="1" kern="1200" dirty="0">
                <a:solidFill>
                  <a:prstClr val="black"/>
                </a:solidFill>
              </a:rPr>
              <a:t>Strategies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18667" y="1218379"/>
            <a:ext cx="2384213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rtl="0"/>
            <a:r>
              <a:rPr lang="en-US" sz="2276" b="1" kern="1200" dirty="0">
                <a:solidFill>
                  <a:prstClr val="black"/>
                </a:solidFill>
              </a:rPr>
              <a:t>Initiatives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67467" y="1459127"/>
            <a:ext cx="449431" cy="0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76801" y="1459127"/>
            <a:ext cx="500430" cy="0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entagon 13"/>
          <p:cNvSpPr/>
          <p:nvPr/>
        </p:nvSpPr>
        <p:spPr>
          <a:xfrm>
            <a:off x="2191821" y="1842347"/>
            <a:ext cx="10812979" cy="3603595"/>
          </a:xfrm>
          <a:prstGeom prst="homePlate">
            <a:avLst>
              <a:gd name="adj" fmla="val 24902"/>
            </a:avLst>
          </a:prstGeom>
          <a:solidFill>
            <a:srgbClr val="41285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Smart Cities Initiative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– Census Bureau CitySDK 2.0, NIST Global Cities Challenge, </a:t>
            </a:r>
            <a:b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NTIA Data Portal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21</a:t>
            </a:r>
            <a:r>
              <a:rPr lang="en-US" sz="1991" b="1" kern="1200" baseline="30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</a:t>
            </a: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Century Economic Data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– Census Bureau/BEA Data Optimization Study, </a:t>
            </a:r>
            <a:b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BEA website redesign, BEA Digital Economy Price Indexes Roadmap.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Modernize Patent Data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 USPTO Big Data Analytics Program, USPTO Patent Examination Data Search, USPTO Developer Page.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Accelerate Weather and Climate Data Use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– NOAA Big Data Project, NOAA Data Citation project.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Unleash Scientific Data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– NIST Materials Data Curation System, NIST Standard Reference Data Modernization, NIST Measurement Data Management Project.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Trade Data Services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ITA Exporters Data Project, ITA/BIS Trade Developer Portal, Foreign Trade Data Integration at BOC/BEA/ITA/BIS.</a:t>
            </a:r>
          </a:p>
        </p:txBody>
      </p:sp>
      <p:sp>
        <p:nvSpPr>
          <p:cNvPr id="15" name="Pentagon 14"/>
          <p:cNvSpPr/>
          <p:nvPr/>
        </p:nvSpPr>
        <p:spPr>
          <a:xfrm>
            <a:off x="2205216" y="5586566"/>
            <a:ext cx="10766199" cy="1397697"/>
          </a:xfrm>
          <a:prstGeom prst="homePlate">
            <a:avLst>
              <a:gd name="adj" fmla="val 37447"/>
            </a:avLst>
          </a:prstGeom>
          <a:solidFill>
            <a:srgbClr val="41285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Census Innovation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2020 Census Re-engineering, American Community Survey Redesign, Census Bureau Income Data Project.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Administrative Data Sharing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ESA Data Synchronization Effort. 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Performance Analytics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DATA Act implementation.</a:t>
            </a:r>
          </a:p>
        </p:txBody>
      </p:sp>
      <p:sp>
        <p:nvSpPr>
          <p:cNvPr id="16" name="Pentagon 15"/>
          <p:cNvSpPr/>
          <p:nvPr/>
        </p:nvSpPr>
        <p:spPr>
          <a:xfrm>
            <a:off x="2211898" y="7179074"/>
            <a:ext cx="10759516" cy="1637222"/>
          </a:xfrm>
          <a:prstGeom prst="homePlate">
            <a:avLst>
              <a:gd name="adj" fmla="val 33329"/>
            </a:avLst>
          </a:prstGeom>
          <a:solidFill>
            <a:srgbClr val="41285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Commerce Data Service (CDS)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Entrepreneurial team delivers products to Bureaus.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Software Developer Toolkits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All Bureaus: new developer tools development, </a:t>
            </a:r>
            <a:b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Data Usability Project public launch, agile delivery methodology deployment.</a:t>
            </a:r>
          </a:p>
          <a:p>
            <a:pPr marL="160300" indent="-160300" algn="l" defTabSz="1300460" rtl="0">
              <a:buFont typeface="Arial" panose="020B0604020202020204" pitchFamily="34" charset="0"/>
              <a:buChar char="•"/>
            </a:pPr>
            <a:r>
              <a:rPr lang="en-US" sz="1991" b="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National Technical Information Service </a:t>
            </a:r>
            <a:r>
              <a:rPr lang="en-US" sz="1991" kern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Evolution Action Plan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351983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DS_Projec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9" y="2475346"/>
            <a:ext cx="10047327" cy="5527040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686872" y="598516"/>
            <a:ext cx="11704320" cy="1083733"/>
          </a:xfrm>
          <a:prstGeom prst="rect">
            <a:avLst/>
          </a:prstGeom>
        </p:spPr>
        <p:txBody>
          <a:bodyPr/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6000" dirty="0" smtClean="0">
                <a:solidFill>
                  <a:srgbClr val="FFFFFF"/>
                </a:solidFill>
              </a:rPr>
              <a:t>2016 CDS Project Priorities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92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686872" y="598516"/>
            <a:ext cx="11704320" cy="1083733"/>
          </a:xfrm>
          <a:prstGeom prst="rect">
            <a:avLst/>
          </a:prstGeom>
        </p:spPr>
        <p:txBody>
          <a:bodyPr/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6000" dirty="0" smtClean="0">
                <a:solidFill>
                  <a:srgbClr val="FFFFFF"/>
                </a:solidFill>
              </a:rPr>
              <a:t>2016 CDS Funding Bureaus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7" name="Shape 20"/>
          <p:cNvSpPr/>
          <p:nvPr/>
        </p:nvSpPr>
        <p:spPr>
          <a:xfrm>
            <a:off x="-56682" y="2294313"/>
            <a:ext cx="13118165" cy="67838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lvl="0" algn="l" defTabSz="642937">
              <a:lnSpc>
                <a:spcPct val="120000"/>
              </a:lnSpc>
              <a:defRPr sz="3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/>
          </a:p>
        </p:txBody>
      </p:sp>
      <p:grpSp>
        <p:nvGrpSpPr>
          <p:cNvPr id="10" name="Group 33"/>
          <p:cNvGrpSpPr/>
          <p:nvPr/>
        </p:nvGrpSpPr>
        <p:grpSpPr>
          <a:xfrm>
            <a:off x="2227811" y="4056611"/>
            <a:ext cx="8588709" cy="3146923"/>
            <a:chOff x="0" y="262793"/>
            <a:chExt cx="7065447" cy="2310940"/>
          </a:xfrm>
        </p:grpSpPr>
        <p:pic>
          <p:nvPicPr>
            <p:cNvPr id="11" name="pasted-image.png"/>
            <p:cNvPicPr/>
            <p:nvPr/>
          </p:nvPicPr>
          <p:blipFill>
            <a:blip r:embed="rId2">
              <a:extLst/>
            </a:blip>
            <a:srcRect b="14331"/>
            <a:stretch>
              <a:fillRect/>
            </a:stretch>
          </p:blipFill>
          <p:spPr>
            <a:xfrm>
              <a:off x="1231131" y="1768919"/>
              <a:ext cx="1628553" cy="525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2793"/>
              <a:ext cx="1806006" cy="894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94848" y="459485"/>
              <a:ext cx="1570696" cy="616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65543" y="1327753"/>
              <a:ext cx="1245981" cy="12459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89154" y="459485"/>
              <a:ext cx="1876293" cy="494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687723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Commerce Data Usability Project</a:t>
            </a:r>
          </a:p>
        </p:txBody>
      </p:sp>
      <p:sp>
        <p:nvSpPr>
          <p:cNvPr id="61" name="Shape 61"/>
          <p:cNvSpPr/>
          <p:nvPr/>
        </p:nvSpPr>
        <p:spPr>
          <a:xfrm>
            <a:off x="1068359" y="8643089"/>
            <a:ext cx="4676797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914400">
              <a:defRPr sz="1800"/>
            </a:pPr>
            <a:r>
              <a:rPr sz="2700" i="1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commerce.gov/datausability</a:t>
            </a:r>
            <a:r>
              <a:rPr sz="27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  <p:pic>
        <p:nvPicPr>
          <p:cNvPr id="62" name="Untitled Screencast (2)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6260" y="558156"/>
            <a:ext cx="12952280" cy="7158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919" y="8491118"/>
            <a:ext cx="956408" cy="9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328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4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 dirty="0">
                <a:solidFill>
                  <a:srgbClr val="FFFFFF"/>
                </a:solidFill>
              </a:rPr>
              <a:t>The </a:t>
            </a:r>
            <a:r>
              <a:rPr lang="en-US" sz="5100" dirty="0" smtClean="0">
                <a:solidFill>
                  <a:srgbClr val="FFFFFF"/>
                </a:solidFill>
              </a:rPr>
              <a:t>MIDAAS</a:t>
            </a:r>
            <a:r>
              <a:rPr sz="5100" dirty="0" smtClean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Project</a:t>
            </a:r>
          </a:p>
        </p:txBody>
      </p:sp>
      <p:sp>
        <p:nvSpPr>
          <p:cNvPr id="56" name="Shape 56"/>
          <p:cNvSpPr/>
          <p:nvPr/>
        </p:nvSpPr>
        <p:spPr>
          <a:xfrm>
            <a:off x="1047291" y="8759273"/>
            <a:ext cx="4927501" cy="977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914400">
              <a:defRPr sz="1800"/>
            </a:pPr>
            <a:r>
              <a:rPr lang="en-US" sz="2800" dirty="0">
                <a:hlinkClick r:id="rId2"/>
              </a:rPr>
              <a:t>https://midaas.commerce.gov</a:t>
            </a:r>
            <a:endParaRPr lang="en-US" sz="2800" dirty="0"/>
          </a:p>
          <a:p>
            <a:pPr lvl="0" algn="l" defTabSz="914400">
              <a:defRPr sz="1800"/>
            </a:pPr>
            <a:endParaRPr sz="2700" i="1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4" descr="Screen Shot 2016-03-16 at 6.57.25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4"/>
            <a:ext cx="13004800" cy="734963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303731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The Opportunity Project</a:t>
            </a:r>
          </a:p>
        </p:txBody>
      </p:sp>
      <p:sp>
        <p:nvSpPr>
          <p:cNvPr id="56" name="Shape 56"/>
          <p:cNvSpPr/>
          <p:nvPr/>
        </p:nvSpPr>
        <p:spPr>
          <a:xfrm>
            <a:off x="1068359" y="8643089"/>
            <a:ext cx="3842318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914400">
              <a:defRPr sz="1800"/>
            </a:pPr>
            <a:r>
              <a:rPr sz="2700" i="1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opportunity.census.gov</a:t>
            </a:r>
            <a:r>
              <a:rPr sz="27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  <p:pic>
        <p:nvPicPr>
          <p:cNvPr id="57" name="Untitled Screencast (1)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21109" y="470824"/>
            <a:ext cx="13111152" cy="72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611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801411" y="6976922"/>
            <a:ext cx="10417374" cy="2608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/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r>
              <a:rPr sz="2300" dirty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Inform new strategies for communicating and connecting with businesses to encourage exporting</a:t>
            </a:r>
          </a:p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endParaRPr sz="2300" dirty="0">
              <a:solidFill>
                <a:schemeClr val="tx2">
                  <a:lumMod val="20000"/>
                  <a:lumOff val="8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r>
              <a:rPr sz="2300" dirty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Serve as a testbed for optimizing how services are offered and delivered to businesses across different industries</a:t>
            </a:r>
          </a:p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endParaRPr sz="2300" dirty="0">
              <a:solidFill>
                <a:schemeClr val="tx2">
                  <a:lumMod val="20000"/>
                  <a:lumOff val="8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 algn="l" defTabSz="914400"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r>
              <a:rPr sz="2300" dirty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Operationalize a vision for data-driven government</a:t>
            </a:r>
          </a:p>
        </p:txBody>
      </p:sp>
      <p:sp>
        <p:nvSpPr>
          <p:cNvPr id="73" name="Shape 73"/>
          <p:cNvSpPr/>
          <p:nvPr/>
        </p:nvSpPr>
        <p:spPr>
          <a:xfrm>
            <a:off x="668688" y="5518050"/>
            <a:ext cx="10219822" cy="185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New Exporters Initiative</a:t>
            </a:r>
          </a:p>
        </p:txBody>
      </p:sp>
      <p:sp>
        <p:nvSpPr>
          <p:cNvPr id="74" name="Shape 74"/>
          <p:cNvSpPr/>
          <p:nvPr/>
        </p:nvSpPr>
        <p:spPr>
          <a:xfrm>
            <a:off x="4542605" y="8175402"/>
            <a:ext cx="225460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7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700" i="1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75" name="Screen Shot 2016-03-22 at 9.18.40 PM-filtered.png"/>
          <p:cNvPicPr/>
          <p:nvPr/>
        </p:nvPicPr>
        <p:blipFill>
          <a:blip r:embed="rId2">
            <a:extLst/>
          </a:blip>
          <a:srcRect t="5484" b="22904"/>
          <a:stretch>
            <a:fillRect/>
          </a:stretch>
        </p:blipFill>
        <p:spPr>
          <a:xfrm>
            <a:off x="-1" y="879931"/>
            <a:ext cx="13004801" cy="494365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913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100" dirty="0" smtClean="0">
                <a:solidFill>
                  <a:srgbClr val="FFFFFF"/>
                </a:solidFill>
              </a:rPr>
              <a:t>Help Girls of Color</a:t>
            </a:r>
            <a:endParaRPr sz="5100" dirty="0">
              <a:solidFill>
                <a:srgbClr val="FFFFFF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047291" y="8775899"/>
            <a:ext cx="5147112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www.helpgirlsofcolor.org</a:t>
            </a:r>
            <a:endParaRPr lang="en-US" sz="2800" dirty="0"/>
          </a:p>
        </p:txBody>
      </p:sp>
      <p:pic>
        <p:nvPicPr>
          <p:cNvPr id="5" name="Picture 4" descr="Screen Shot 2016-03-16 at 7.05.42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570"/>
            <a:ext cx="13004800" cy="63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1368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100" dirty="0" smtClean="0">
                <a:solidFill>
                  <a:srgbClr val="FFFFFF"/>
                </a:solidFill>
              </a:rPr>
              <a:t>Commerce Data Academy</a:t>
            </a:r>
            <a:endParaRPr sz="5100" dirty="0">
              <a:solidFill>
                <a:srgbClr val="FFFFFF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047291" y="8756444"/>
            <a:ext cx="5866860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r>
              <a:rPr lang="en-US" sz="2800" dirty="0" smtClean="0">
                <a:hlinkClick r:id="rId2"/>
              </a:rPr>
              <a:t>http://DataAcademy.commerce.gov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998"/>
            <a:ext cx="13004800" cy="67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146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635513" y="2692400"/>
            <a:ext cx="11733773" cy="5638835"/>
            <a:chOff x="214236" y="588269"/>
            <a:chExt cx="11733773" cy="5638835"/>
          </a:xfrm>
        </p:grpSpPr>
        <p:sp>
          <p:nvSpPr>
            <p:cNvPr id="56" name="TextBox 55"/>
            <p:cNvSpPr txBox="1"/>
            <p:nvPr/>
          </p:nvSpPr>
          <p:spPr>
            <a:xfrm>
              <a:off x="4494882" y="588269"/>
              <a:ext cx="2886419" cy="92333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Chief Data Officer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Deputy Chief Data Officer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89682" y="2757728"/>
              <a:ext cx="2886419" cy="92333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Lead, Development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94883" y="2757728"/>
              <a:ext cx="3304412" cy="92333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Lead, Data Education Initiatives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502104" y="2757728"/>
              <a:ext cx="2886419" cy="92333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Chief Data Scientist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11588" y="4557855"/>
              <a:ext cx="1909482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Skills &amp; Education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36" y="4557855"/>
              <a:ext cx="1372517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Back-End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747604" y="4570604"/>
              <a:ext cx="1443210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Front-End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327338" y="4584749"/>
              <a:ext cx="1443210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Design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88232" y="4584749"/>
              <a:ext cx="1443210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Data Science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357691" y="4553564"/>
              <a:ext cx="1443210" cy="646331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Commerce Data Labs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525006" y="5857772"/>
              <a:ext cx="1188689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Sandbox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848166" y="5857772"/>
              <a:ext cx="1738179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Commerce Ops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730753" y="5850986"/>
              <a:ext cx="1217256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Social 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Ops</a:t>
              </a:r>
            </a:p>
          </p:txBody>
        </p:sp>
        <p:cxnSp>
          <p:nvCxnSpPr>
            <p:cNvPr id="69" name="Elbow Connector 68"/>
            <p:cNvCxnSpPr/>
            <p:nvPr/>
          </p:nvCxnSpPr>
          <p:spPr>
            <a:xfrm rot="5400000">
              <a:off x="3562428" y="382063"/>
              <a:ext cx="1246129" cy="3505200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>
            <a:xfrm>
              <a:off x="5938092" y="1511599"/>
              <a:ext cx="1" cy="1246129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1" name="Elbow Connector 70"/>
            <p:cNvCxnSpPr/>
            <p:nvPr/>
          </p:nvCxnSpPr>
          <p:spPr>
            <a:xfrm rot="16200000" flipH="1">
              <a:off x="7318639" y="131052"/>
              <a:ext cx="1246129" cy="4007222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2" name="Elbow Connector 71"/>
            <p:cNvCxnSpPr/>
            <p:nvPr/>
          </p:nvCxnSpPr>
          <p:spPr>
            <a:xfrm rot="5400000">
              <a:off x="1228296" y="3353258"/>
              <a:ext cx="876797" cy="1532397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>
              <a:off x="2432892" y="3681058"/>
              <a:ext cx="0" cy="90369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4" name="Elbow Connector 73"/>
            <p:cNvCxnSpPr/>
            <p:nvPr/>
          </p:nvCxnSpPr>
          <p:spPr>
            <a:xfrm rot="16200000" flipH="1">
              <a:off x="2789072" y="3324877"/>
              <a:ext cx="903691" cy="1616051"/>
            </a:xfrm>
            <a:prstGeom prst="bentConnector3">
              <a:avLst>
                <a:gd name="adj1" fmla="val 48512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>
            <a:xfrm flipH="1">
              <a:off x="6145307" y="3681058"/>
              <a:ext cx="1782" cy="87250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6" name="Elbow Connector 75"/>
            <p:cNvCxnSpPr/>
            <p:nvPr/>
          </p:nvCxnSpPr>
          <p:spPr>
            <a:xfrm rot="5400000">
              <a:off x="8975731" y="3615165"/>
              <a:ext cx="903691" cy="1035477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7" name="Elbow Connector 76"/>
            <p:cNvCxnSpPr/>
            <p:nvPr/>
          </p:nvCxnSpPr>
          <p:spPr>
            <a:xfrm rot="16200000" flipH="1">
              <a:off x="10076052" y="3550320"/>
              <a:ext cx="872506" cy="1133982"/>
            </a:xfrm>
            <a:prstGeom prst="bentConnector3">
              <a:avLst>
                <a:gd name="adj1" fmla="val 51541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8" name="Elbow Connector 77"/>
            <p:cNvCxnSpPr/>
            <p:nvPr/>
          </p:nvCxnSpPr>
          <p:spPr>
            <a:xfrm rot="5400000">
              <a:off x="9270386" y="4048861"/>
              <a:ext cx="657877" cy="2959945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9" name="Elbow Connector 78"/>
            <p:cNvCxnSpPr/>
            <p:nvPr/>
          </p:nvCxnSpPr>
          <p:spPr>
            <a:xfrm rot="5400000">
              <a:off x="10069338" y="4847813"/>
              <a:ext cx="657877" cy="1362040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>
              <a:off x="11079296" y="5199895"/>
              <a:ext cx="0" cy="65109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  <p:sp>
        <p:nvSpPr>
          <p:cNvPr id="81" name="Shape 124"/>
          <p:cNvSpPr txBox="1">
            <a:spLocks/>
          </p:cNvSpPr>
          <p:nvPr/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 algn="ctr" defTabSz="584200">
              <a:defRPr sz="8000"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</a:rPr>
              <a:t>Org Chart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414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100" dirty="0" smtClean="0">
                <a:solidFill>
                  <a:srgbClr val="FFFFFF"/>
                </a:solidFill>
              </a:rPr>
              <a:t>Commerce Data Advisory Council</a:t>
            </a:r>
            <a:endParaRPr sz="5100" dirty="0">
              <a:solidFill>
                <a:srgbClr val="FFFFFF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047291" y="8775899"/>
            <a:ext cx="3247554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r>
              <a:rPr lang="en-US" sz="2800" dirty="0" smtClean="0">
                <a:hlinkClick r:id="rId2"/>
              </a:rPr>
              <a:t>http://esa.gov/cdac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921"/>
            <a:ext cx="13004800" cy="66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93233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47291" y="6633233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100" dirty="0" smtClean="0">
                <a:solidFill>
                  <a:srgbClr val="FFFFFF"/>
                </a:solidFill>
              </a:rPr>
              <a:t>DOC Web Analytics Dashboard</a:t>
            </a:r>
            <a:endParaRPr sz="5100" dirty="0">
              <a:solidFill>
                <a:srgbClr val="FFFFFF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047291" y="8742648"/>
            <a:ext cx="5947011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r>
              <a:rPr lang="en-US" sz="2800" dirty="0">
                <a:hlinkClick r:id="rId2"/>
              </a:rPr>
              <a:t>https://analytics.usa.gov/commerce/</a:t>
            </a:r>
            <a:endParaRPr lang="en-US" sz="2800" dirty="0"/>
          </a:p>
        </p:txBody>
      </p:sp>
      <p:pic>
        <p:nvPicPr>
          <p:cNvPr id="6" name="Picture 5" descr="Screen Shot 2016-03-16 at 7.08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948"/>
            <a:ext cx="13004800" cy="67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9516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2171468"/>
            <a:ext cx="11468100" cy="6451831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sz="455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BEA </a:t>
            </a:r>
            <a:r>
              <a:rPr lang="en-US" sz="455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RIMSS Web </a:t>
            </a:r>
            <a:r>
              <a:rPr lang="en-US" sz="455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ReDesign</a:t>
            </a:r>
            <a:endParaRPr lang="en-US" sz="4551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455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Patent </a:t>
            </a:r>
            <a:r>
              <a:rPr lang="en-US" sz="455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</a:p>
          <a:p>
            <a:pPr lvl="1">
              <a:spcBef>
                <a:spcPts val="600"/>
              </a:spcBef>
            </a:pPr>
            <a:r>
              <a:rPr lang="en-US" sz="3982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Big </a:t>
            </a:r>
            <a:r>
              <a:rPr lang="en-US" sz="3982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 Science Models</a:t>
            </a:r>
          </a:p>
          <a:p>
            <a:pPr lvl="1">
              <a:spcBef>
                <a:spcPts val="600"/>
              </a:spcBef>
            </a:pPr>
            <a:r>
              <a:rPr lang="en-US" sz="3982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Infrastructure for Data Science </a:t>
            </a:r>
            <a:r>
              <a:rPr lang="en-US" sz="3982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projects</a:t>
            </a:r>
          </a:p>
          <a:p>
            <a:pPr>
              <a:spcBef>
                <a:spcPts val="600"/>
              </a:spcBef>
            </a:pPr>
            <a:r>
              <a:rPr lang="en-US" sz="3982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NIST</a:t>
            </a:r>
          </a:p>
          <a:p>
            <a:pPr lvl="1">
              <a:spcBef>
                <a:spcPts val="600"/>
              </a:spcBef>
            </a:pPr>
            <a:r>
              <a:rPr lang="en-US" sz="3982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NetZero House</a:t>
            </a:r>
          </a:p>
          <a:p>
            <a:pPr lvl="1">
              <a:spcBef>
                <a:spcPts val="600"/>
              </a:spcBef>
            </a:pPr>
            <a:r>
              <a:rPr lang="en-US" sz="3982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MEP</a:t>
            </a:r>
          </a:p>
          <a:p>
            <a:pPr>
              <a:spcBef>
                <a:spcPts val="600"/>
              </a:spcBef>
            </a:pPr>
            <a:r>
              <a:rPr lang="en-US" sz="3982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CENSUS</a:t>
            </a:r>
            <a:endParaRPr lang="en-US" sz="3982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525780" y="448887"/>
            <a:ext cx="11704320" cy="1083733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r>
              <a:rPr lang="en-US" b="1" dirty="0" smtClean="0">
                <a:solidFill>
                  <a:srgbClr val="FFFFFF"/>
                </a:solidFill>
              </a:rPr>
              <a:t>Delivering 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22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3241" y="4698856"/>
            <a:ext cx="92858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Welcome to the Team !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6322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355600" y="152400"/>
            <a:ext cx="12293600" cy="2438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rgbClr val="FFFFFF"/>
                </a:solidFill>
              </a:rPr>
              <a:t>Questions?</a:t>
            </a:r>
          </a:p>
          <a:p>
            <a: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rgbClr val="FFFFFF"/>
                </a:solidFill>
              </a:rPr>
              <a:t>PEople TO Contact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xfrm>
            <a:off x="355600" y="6591300"/>
            <a:ext cx="5531248" cy="24384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200"/>
            </a:pPr>
            <a:r>
              <a:rPr dirty="0">
                <a:solidFill>
                  <a:srgbClr val="FFFFFF"/>
                </a:solidFill>
              </a:rPr>
              <a:t>Ian Kalin </a:t>
            </a:r>
          </a:p>
          <a:p>
            <a:pPr marL="0" indent="0" algn="ctr">
              <a:spcBef>
                <a:spcPts val="0"/>
              </a:spcBef>
              <a:buSzTx/>
              <a:buNone/>
              <a:defRPr sz="4200"/>
            </a:pPr>
            <a:r>
              <a:rPr dirty="0">
                <a:solidFill>
                  <a:srgbClr val="FFFFFF"/>
                </a:solidFill>
              </a:rPr>
              <a:t>Chief Data Officer</a:t>
            </a:r>
          </a:p>
          <a:p>
            <a:pPr marL="0" indent="0" algn="ctr">
              <a:spcBef>
                <a:spcPts val="0"/>
              </a:spcBef>
              <a:buSzTx/>
              <a:buNone/>
              <a:defRPr sz="4200"/>
            </a:pPr>
            <a:r>
              <a:rPr u="sng" dirty="0">
                <a:solidFill>
                  <a:srgbClr val="FFFFFF"/>
                </a:solidFill>
                <a:hlinkClick r:id="rId2"/>
              </a:rPr>
              <a:t>ikalin@doc.gov</a:t>
            </a:r>
          </a:p>
        </p:txBody>
      </p:sp>
      <p:sp>
        <p:nvSpPr>
          <p:cNvPr id="232" name="Shape 232"/>
          <p:cNvSpPr/>
          <p:nvPr/>
        </p:nvSpPr>
        <p:spPr>
          <a:xfrm>
            <a:off x="6923307" y="6591300"/>
            <a:ext cx="5531249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60831">
              <a:lnSpc>
                <a:spcPct val="120000"/>
              </a:lnSpc>
              <a:defRPr sz="4032"/>
            </a:pPr>
            <a:r>
              <a:rPr dirty="0">
                <a:solidFill>
                  <a:srgbClr val="FFFFFF"/>
                </a:solidFill>
              </a:rPr>
              <a:t>Dr Tyrone Grandison </a:t>
            </a:r>
          </a:p>
          <a:p>
            <a:pPr defTabSz="560831">
              <a:lnSpc>
                <a:spcPct val="120000"/>
              </a:lnSpc>
              <a:defRPr sz="4032"/>
            </a:pPr>
            <a:r>
              <a:rPr dirty="0">
                <a:solidFill>
                  <a:srgbClr val="FFFFFF"/>
                </a:solidFill>
              </a:rPr>
              <a:t>Deputy Chief Data Officer</a:t>
            </a:r>
          </a:p>
          <a:p>
            <a:pPr defTabSz="560831">
              <a:lnSpc>
                <a:spcPct val="120000"/>
              </a:lnSpc>
              <a:defRPr sz="4032"/>
            </a:pPr>
            <a:r>
              <a:rPr u="sng" dirty="0">
                <a:solidFill>
                  <a:srgbClr val="FFFFFF"/>
                </a:solidFill>
                <a:hlinkClick r:id="rId3"/>
              </a:rPr>
              <a:t>tgrandison@doc.gov</a:t>
            </a:r>
          </a:p>
        </p:txBody>
      </p:sp>
      <p:pic>
        <p:nvPicPr>
          <p:cNvPr id="233" name="kalin_bio_pic_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6368" y="2788915"/>
            <a:ext cx="2369062" cy="3600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ty.jpg"/>
          <p:cNvPicPr>
            <a:picLocks noChangeAspect="1"/>
          </p:cNvPicPr>
          <p:nvPr/>
        </p:nvPicPr>
        <p:blipFill>
          <a:blip r:embed="rId5">
            <a:extLst/>
          </a:blip>
          <a:srcRect l="26065" r="7036"/>
          <a:stretch>
            <a:fillRect/>
          </a:stretch>
        </p:blipFill>
        <p:spPr>
          <a:xfrm>
            <a:off x="7929692" y="2856645"/>
            <a:ext cx="3132788" cy="34653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01134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5241176871_d3f7988595.jp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l="10292" r="10292" b="12530"/>
          <a:stretch>
            <a:fillRect/>
          </a:stretch>
        </p:blipFill>
        <p:spPr>
          <a:xfrm>
            <a:off x="2619435" y="321492"/>
            <a:ext cx="7351766" cy="6639893"/>
          </a:xfrm>
          <a:prstGeom prst="rect">
            <a:avLst/>
          </a:prstGeom>
        </p:spPr>
      </p:pic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789201" y="7149858"/>
            <a:ext cx="11012181" cy="169484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6557"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Background Materials</a:t>
            </a:r>
          </a:p>
        </p:txBody>
      </p:sp>
    </p:spTree>
    <p:extLst>
      <p:ext uri="{BB962C8B-B14F-4D97-AF65-F5344CB8AC3E}">
        <p14:creationId xmlns:p14="http://schemas.microsoft.com/office/powerpoint/2010/main" val="508152449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body" idx="1"/>
          </p:nvPr>
        </p:nvSpPr>
        <p:spPr>
          <a:xfrm>
            <a:off x="355600" y="584199"/>
            <a:ext cx="12293600" cy="85852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2"/>
              </a:rPr>
              <a:t>The Twelve Principles of the Agile Manifesto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3"/>
              </a:rPr>
              <a:t>Agile Principles and Practices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4"/>
              </a:rPr>
              <a:t>Lean Product Design</a:t>
            </a:r>
            <a:r>
              <a:rPr dirty="0">
                <a:solidFill>
                  <a:srgbClr val="FFFFFF"/>
                </a:solidFill>
              </a:rPr>
              <a:t> 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5"/>
              </a:rPr>
              <a:t>Why Build, Measure, Learn – isn’t just throwing things against the wall to see if they work – the Minimal Viable Product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6"/>
              </a:rPr>
              <a:t>User-Centered Design Basics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7"/>
              </a:rPr>
              <a:t>U.S. Digital Services Playbook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8"/>
              </a:rPr>
              <a:t>U.S. Web Design Standards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9"/>
              </a:rPr>
              <a:t>How to Work Open</a:t>
            </a:r>
          </a:p>
        </p:txBody>
      </p:sp>
    </p:spTree>
    <p:extLst>
      <p:ext uri="{BB962C8B-B14F-4D97-AF65-F5344CB8AC3E}">
        <p14:creationId xmlns:p14="http://schemas.microsoft.com/office/powerpoint/2010/main" val="2123229871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355600" y="946112"/>
            <a:ext cx="12293600" cy="822328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>
            <a:normAutofit lnSpcReduction="10000"/>
          </a:bodyPr>
          <a:lstStyle/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2"/>
              </a:rPr>
              <a:t>18F Delivery: Partnership Playbook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3"/>
              </a:rPr>
              <a:t>Github for Beginners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4"/>
              </a:rPr>
              <a:t>GitHub's Git Cheat Sheet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5"/>
              </a:rPr>
              <a:t>Github Guides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6"/>
              </a:rPr>
              <a:t>Mastering Markdown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7"/>
              </a:rPr>
              <a:t>A Successful Git Branching Model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8"/>
              </a:rPr>
              <a:t>Getting Started with Waffle.io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9"/>
              </a:rPr>
              <a:t>18F Open Source Guide</a:t>
            </a:r>
          </a:p>
          <a:p>
            <a:pPr marL="510286" indent="-510286" defTabSz="572516">
              <a:lnSpc>
                <a:spcPct val="100000"/>
              </a:lnSpc>
              <a:spcBef>
                <a:spcPts val="2100"/>
              </a:spcBef>
              <a:defRPr sz="4508"/>
            </a:pPr>
            <a:r>
              <a:rPr u="sng" dirty="0">
                <a:solidFill>
                  <a:srgbClr val="FFFFFF"/>
                </a:solidFill>
                <a:hlinkClick r:id="rId10"/>
              </a:rPr>
              <a:t>18F Front-End Guides</a:t>
            </a:r>
          </a:p>
        </p:txBody>
      </p:sp>
    </p:spTree>
    <p:extLst>
      <p:ext uri="{BB962C8B-B14F-4D97-AF65-F5344CB8AC3E}">
        <p14:creationId xmlns:p14="http://schemas.microsoft.com/office/powerpoint/2010/main" val="388679698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355600" y="946112"/>
            <a:ext cx="12293600" cy="82232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2200"/>
              </a:spcBef>
            </a:pPr>
            <a:r>
              <a:rPr u="sng" dirty="0">
                <a:solidFill>
                  <a:srgbClr val="FFFFFF"/>
                </a:solidFill>
                <a:hlinkClick r:id="rId2"/>
              </a:rPr>
              <a:t>18F Development Environment Guide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u="sng" dirty="0">
                <a:solidFill>
                  <a:srgbClr val="FFFFFF"/>
                </a:solidFill>
                <a:hlinkClick r:id="rId3"/>
              </a:rPr>
              <a:t>18F Automated Testing Playbook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u="sng" dirty="0">
                <a:solidFill>
                  <a:srgbClr val="FFFFFF"/>
                </a:solidFill>
                <a:hlinkClick r:id="rId4"/>
              </a:rPr>
              <a:t>18F API Standards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u="sng" dirty="0">
                <a:solidFill>
                  <a:srgbClr val="FFFFFF"/>
                </a:solidFill>
                <a:hlinkClick r:id="rId5"/>
              </a:rPr>
              <a:t>18F Analytics Standards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u="sng" dirty="0">
                <a:solidFill>
                  <a:srgbClr val="FFFFFF"/>
                </a:solidFill>
                <a:hlinkClick r:id="rId6"/>
              </a:rPr>
              <a:t>18F Accessibility Guide</a:t>
            </a:r>
          </a:p>
        </p:txBody>
      </p:sp>
    </p:spTree>
    <p:extLst>
      <p:ext uri="{BB962C8B-B14F-4D97-AF65-F5344CB8AC3E}">
        <p14:creationId xmlns:p14="http://schemas.microsoft.com/office/powerpoint/2010/main" val="204191375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5191894" y="7575273"/>
            <a:ext cx="2693533" cy="57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914400">
              <a:defRPr sz="1800"/>
            </a:pPr>
            <a:r>
              <a:rPr sz="3100">
                <a:solidFill>
                  <a:srgbClr val="002452"/>
                </a:solidFill>
                <a:latin typeface="Georgia"/>
                <a:ea typeface="Georgia"/>
                <a:cs typeface="Georgia"/>
                <a:sym typeface="Georgia"/>
                <a:hlinkClick r:id="rId2"/>
              </a:rPr>
              <a:t>data@doc.gov</a:t>
            </a:r>
            <a:r>
              <a:rPr sz="3100" i="1">
                <a:solidFill>
                  <a:srgbClr val="00245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  <p:sp>
        <p:nvSpPr>
          <p:cNvPr id="110" name="Shape 110"/>
          <p:cNvSpPr/>
          <p:nvPr/>
        </p:nvSpPr>
        <p:spPr>
          <a:xfrm>
            <a:off x="5133195" y="8193573"/>
            <a:ext cx="3988052" cy="57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100" i="1">
                <a:solidFill>
                  <a:srgbClr val="00245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100" i="1">
                <a:solidFill>
                  <a:srgbClr val="002452"/>
                </a:solidFill>
              </a:rPr>
              <a:t>@CommerceGovData</a:t>
            </a:r>
          </a:p>
        </p:txBody>
      </p:sp>
      <p:pic>
        <p:nvPicPr>
          <p:cNvPr id="111" name="image28.png" descr="https://g.twimg.com/Twitter_logo_blu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1196" y="8218163"/>
            <a:ext cx="646071" cy="525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7664" y="4539515"/>
            <a:ext cx="9685569" cy="2838875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5154311" y="6985420"/>
            <a:ext cx="477891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3100">
                <a:solidFill>
                  <a:srgbClr val="00245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002452"/>
                </a:solidFill>
              </a:rPr>
              <a:t>commerce.gov/dataservice</a:t>
            </a:r>
          </a:p>
        </p:txBody>
      </p:sp>
      <p:pic>
        <p:nvPicPr>
          <p:cNvPr id="11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1546" y="6990877"/>
            <a:ext cx="525370" cy="525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-filtered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41546" y="7612157"/>
            <a:ext cx="525370" cy="525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124"/>
          <p:cNvSpPr txBox="1">
            <a:spLocks/>
          </p:cNvSpPr>
          <p:nvPr/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 algn="ctr" defTabSz="584200">
              <a:defRPr sz="8000"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</a:rPr>
              <a:t>Org Chart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472330" y="2689441"/>
            <a:ext cx="11823690" cy="5892835"/>
            <a:chOff x="124319" y="588269"/>
            <a:chExt cx="11823690" cy="5892835"/>
          </a:xfrm>
        </p:grpSpPr>
        <p:sp>
          <p:nvSpPr>
            <p:cNvPr id="125" name="TextBox 124"/>
            <p:cNvSpPr txBox="1"/>
            <p:nvPr/>
          </p:nvSpPr>
          <p:spPr>
            <a:xfrm>
              <a:off x="4494882" y="588269"/>
              <a:ext cx="2886419" cy="92333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Chief Data Officer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Deputy Chief Data Officer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989682" y="2757728"/>
              <a:ext cx="2886419" cy="92333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Lead, Development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494883" y="2757728"/>
              <a:ext cx="3304412" cy="92333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Lead, Data Education Initiatives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502104" y="2757728"/>
              <a:ext cx="2886419" cy="92333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Chief Data Scientist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311588" y="4557855"/>
              <a:ext cx="1909482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Skills &amp; Education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14236" y="4557855"/>
              <a:ext cx="1372517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Back-End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747604" y="4570604"/>
              <a:ext cx="1443210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Front-End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3327338" y="4584749"/>
              <a:ext cx="1443210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Design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188232" y="4584749"/>
              <a:ext cx="1443210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Data Science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0357691" y="4553564"/>
              <a:ext cx="1443210" cy="646331"/>
            </a:xfrm>
            <a:prstGeom prst="rect">
              <a:avLst/>
            </a:prstGeom>
            <a:solidFill>
              <a:srgbClr val="5B9BD5"/>
            </a:solidFill>
            <a:ln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74000">
                    <a:srgbClr val="5B9BD5">
                      <a:lumMod val="45000"/>
                      <a:lumOff val="55000"/>
                    </a:srgbClr>
                  </a:gs>
                  <a:gs pos="83000">
                    <a:srgbClr val="5B9BD5">
                      <a:lumMod val="45000"/>
                      <a:lumOff val="55000"/>
                    </a:srgbClr>
                  </a:gs>
                  <a:gs pos="100000">
                    <a:srgbClr val="5B9BD5">
                      <a:lumMod val="30000"/>
                      <a:lumOff val="70000"/>
                    </a:srgbClr>
                  </a:gs>
                </a:gsLst>
                <a:lin ang="5400000" scaled="1"/>
              </a:gra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Commerce Data Labs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525006" y="6111772"/>
              <a:ext cx="1188689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Sandbox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848166" y="6111772"/>
              <a:ext cx="1738179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Commerce Ops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0730753" y="6104986"/>
              <a:ext cx="1217256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Social Ops</a:t>
              </a:r>
            </a:p>
          </p:txBody>
        </p:sp>
        <p:cxnSp>
          <p:nvCxnSpPr>
            <p:cNvPr id="138" name="Elbow Connector 137"/>
            <p:cNvCxnSpPr/>
            <p:nvPr/>
          </p:nvCxnSpPr>
          <p:spPr>
            <a:xfrm rot="5400000">
              <a:off x="3562428" y="382063"/>
              <a:ext cx="1246129" cy="3505200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>
            <a:xfrm>
              <a:off x="5938092" y="1511599"/>
              <a:ext cx="1" cy="1246129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0" name="Elbow Connector 139"/>
            <p:cNvCxnSpPr/>
            <p:nvPr/>
          </p:nvCxnSpPr>
          <p:spPr>
            <a:xfrm rot="16200000" flipH="1">
              <a:off x="7318639" y="131052"/>
              <a:ext cx="1246129" cy="4007222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1" name="Elbow Connector 140"/>
            <p:cNvCxnSpPr/>
            <p:nvPr/>
          </p:nvCxnSpPr>
          <p:spPr>
            <a:xfrm rot="5400000">
              <a:off x="1228296" y="3353258"/>
              <a:ext cx="876797" cy="1532397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2" name="Straight Connector 141"/>
            <p:cNvCxnSpPr/>
            <p:nvPr/>
          </p:nvCxnSpPr>
          <p:spPr>
            <a:xfrm>
              <a:off x="2432892" y="3681058"/>
              <a:ext cx="0" cy="90369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3" name="Elbow Connector 142"/>
            <p:cNvCxnSpPr/>
            <p:nvPr/>
          </p:nvCxnSpPr>
          <p:spPr>
            <a:xfrm rot="16200000" flipH="1">
              <a:off x="2789072" y="3324877"/>
              <a:ext cx="903691" cy="1616051"/>
            </a:xfrm>
            <a:prstGeom prst="bentConnector3">
              <a:avLst>
                <a:gd name="adj1" fmla="val 48512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>
            <a:xfrm flipH="1">
              <a:off x="6145307" y="3681058"/>
              <a:ext cx="1782" cy="87250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5" name="Elbow Connector 144"/>
            <p:cNvCxnSpPr/>
            <p:nvPr/>
          </p:nvCxnSpPr>
          <p:spPr>
            <a:xfrm rot="5400000">
              <a:off x="8975731" y="3615165"/>
              <a:ext cx="903691" cy="1035477"/>
            </a:xfrm>
            <a:prstGeom prst="bentConnector3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6" name="Elbow Connector 145"/>
            <p:cNvCxnSpPr/>
            <p:nvPr/>
          </p:nvCxnSpPr>
          <p:spPr>
            <a:xfrm rot="16200000" flipH="1">
              <a:off x="10076052" y="3550320"/>
              <a:ext cx="872506" cy="1133982"/>
            </a:xfrm>
            <a:prstGeom prst="bentConnector3">
              <a:avLst>
                <a:gd name="adj1" fmla="val 51541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7" name="Elbow Connector 146"/>
            <p:cNvCxnSpPr/>
            <p:nvPr/>
          </p:nvCxnSpPr>
          <p:spPr>
            <a:xfrm rot="5400000">
              <a:off x="9143386" y="4175861"/>
              <a:ext cx="911877" cy="2959945"/>
            </a:xfrm>
            <a:prstGeom prst="bentConnector3">
              <a:avLst>
                <a:gd name="adj1" fmla="val 73676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8" name="Elbow Connector 147"/>
            <p:cNvCxnSpPr/>
            <p:nvPr/>
          </p:nvCxnSpPr>
          <p:spPr>
            <a:xfrm rot="5400000">
              <a:off x="9942338" y="4974813"/>
              <a:ext cx="911877" cy="1362040"/>
            </a:xfrm>
            <a:prstGeom prst="bentConnector3">
              <a:avLst>
                <a:gd name="adj1" fmla="val 73676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49" name="Straight Connector 148"/>
            <p:cNvCxnSpPr/>
            <p:nvPr/>
          </p:nvCxnSpPr>
          <p:spPr>
            <a:xfrm>
              <a:off x="11079296" y="5199895"/>
              <a:ext cx="0" cy="911877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50" name="TextBox 149"/>
            <p:cNvSpPr txBox="1"/>
            <p:nvPr/>
          </p:nvSpPr>
          <p:spPr>
            <a:xfrm>
              <a:off x="7153728" y="1126675"/>
              <a:ext cx="16944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Tyrone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Grandison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6952076" y="607907"/>
              <a:ext cx="9180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Ian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Kalin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641458" y="3357893"/>
              <a:ext cx="150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Alison Rowland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344511" y="3357893"/>
              <a:ext cx="1489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Natassja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Linzau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9571101" y="3372874"/>
              <a:ext cx="9639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Jeff Chen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24319" y="4889429"/>
              <a:ext cx="1643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Negar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Kalbasi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Sasan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Bahadaran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72861" y="4901472"/>
              <a:ext cx="1398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Radhika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 Bhatt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Mark Brown II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195816" y="4933903"/>
              <a:ext cx="15504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Rebecca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Bilbro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Star Ying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Priyanka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Oberoi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422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39763" y="247210"/>
            <a:ext cx="4525278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6600" b="1" dirty="0" smtClean="0">
                <a:solidFill>
                  <a:srgbClr val="0070C0"/>
                </a:solidFill>
              </a:rPr>
              <a:t>The Team</a:t>
            </a:r>
            <a:endParaRPr lang="en-US" sz="6600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2" y="1699954"/>
            <a:ext cx="11364420" cy="61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8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15-09-24 at 9.07.47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350"/>
          <a:stretch>
            <a:fillRect/>
          </a:stretch>
        </p:blipFill>
        <p:spPr>
          <a:xfrm>
            <a:off x="3449176" y="1706642"/>
            <a:ext cx="5321945" cy="3565516"/>
          </a:xfrm>
          <a:prstGeom prst="rect">
            <a:avLst/>
          </a:prstGeom>
        </p:spPr>
      </p:pic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55600" y="290509"/>
            <a:ext cx="12293600" cy="12636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defRPr sz="6336"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Team MEMBER EXPECTATIONS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half" idx="1"/>
          </p:nvPr>
        </p:nvSpPr>
        <p:spPr>
          <a:xfrm>
            <a:off x="1581415" y="5373839"/>
            <a:ext cx="9957644" cy="425595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09703" indent="-309703" algn="l" defTabSz="420624">
              <a:lnSpc>
                <a:spcPct val="12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skilled at communication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684607" lvl="1" indent="-309703" algn="l" defTabSz="420624">
              <a:lnSpc>
                <a:spcPct val="12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Communicating their work (and results) to executives and clients.</a:t>
            </a:r>
          </a:p>
          <a:p>
            <a:pPr marL="684607" lvl="1" indent="-309703" algn="l" defTabSz="420624">
              <a:lnSpc>
                <a:spcPct val="12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Communicating with team members.</a:t>
            </a:r>
          </a:p>
          <a:p>
            <a:pPr marL="309703" indent="-309703" algn="l" defTabSz="420624">
              <a:lnSpc>
                <a:spcPct val="12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Have a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collaborative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mindset.</a:t>
            </a:r>
          </a:p>
          <a:p>
            <a:pPr marL="309703" indent="-309703" algn="l" defTabSz="420624">
              <a:lnSpc>
                <a:spcPct val="12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Know and practice of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Agile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Lean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startup methodologies. </a:t>
            </a:r>
          </a:p>
          <a:p>
            <a:pPr marL="309703" indent="-309703" algn="l" defTabSz="420624">
              <a:lnSpc>
                <a:spcPct val="12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Know and practice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user-centered design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309703" indent="-309703" algn="l" defTabSz="420624">
              <a:lnSpc>
                <a:spcPct val="12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outcomes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-driven.</a:t>
            </a:r>
          </a:p>
          <a:p>
            <a:pPr marL="309703" indent="-309703" algn="l" defTabSz="420624">
              <a:lnSpc>
                <a:spcPct val="12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defRPr sz="2736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Work in the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open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in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community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3121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355600" y="290509"/>
            <a:ext cx="12293600" cy="1263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Team values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844815" y="1736879"/>
            <a:ext cx="6746826" cy="782941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9923" indent="-369923" algn="l" defTabSz="50241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535353"/>
              </a:buClr>
              <a:buSzPct val="82000"/>
              <a:buChar char="•"/>
              <a:defRPr sz="32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Open</a:t>
            </a:r>
          </a:p>
          <a:p>
            <a:pPr marL="817725" lvl="1" indent="-369923" algn="l" defTabSz="50241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Everything in public.</a:t>
            </a:r>
          </a:p>
          <a:p>
            <a:pPr marL="369923" indent="-369923" algn="l" defTabSz="50241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Collaboration and Co-creation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817725" lvl="1" indent="-369923" algn="l" defTabSz="50241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No impostors. One team. Ask for help. Partner often. Improve everything.</a:t>
            </a:r>
          </a:p>
          <a:p>
            <a:pPr marL="369923" indent="-369923" algn="l" defTabSz="50241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535353"/>
              </a:buClr>
              <a:buSzPct val="82000"/>
              <a:buChar char="•"/>
              <a:defRPr sz="32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Communication </a:t>
            </a:r>
          </a:p>
          <a:p>
            <a:pPr marL="817725" lvl="1" indent="-369923" algn="l" defTabSz="50241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Communicate often and meaningfully. Document everything.</a:t>
            </a:r>
          </a:p>
          <a:p>
            <a:pPr marL="369923" indent="-369923" algn="l" defTabSz="50241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535353"/>
              </a:buClr>
              <a:buSzPct val="82000"/>
              <a:buChar char="•"/>
              <a:defRPr sz="32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Curiosity</a:t>
            </a:r>
          </a:p>
          <a:p>
            <a:pPr marL="817725" lvl="1" indent="-369923" algn="l" defTabSz="50241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535353"/>
              </a:buClr>
              <a:buSzPct val="82000"/>
              <a:buChar char="•"/>
              <a:defRPr sz="326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Constantly learning. Constantly automating. Constantly teaching.</a:t>
            </a:r>
          </a:p>
          <a:p>
            <a:pPr marL="369923" indent="-369923" algn="l" defTabSz="50241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535353"/>
              </a:buClr>
              <a:buSzPct val="82000"/>
              <a:buChar char="•"/>
              <a:defRPr sz="32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Fun</a:t>
            </a:r>
          </a:p>
        </p:txBody>
      </p:sp>
      <p:pic>
        <p:nvPicPr>
          <p:cNvPr id="151" name="slide-val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3667" y="2083807"/>
            <a:ext cx="5422902" cy="6379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93188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72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OPERATIONAL PRINCIPLES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355600" y="1867526"/>
            <a:ext cx="12293600" cy="730187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74904" indent="-374904" defTabSz="420624">
              <a:lnSpc>
                <a:spcPct val="100000"/>
              </a:lnSpc>
              <a:spcBef>
                <a:spcPts val="1500"/>
              </a:spcBef>
              <a:defRPr sz="3312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(Delivery) Project Selection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done using a standard decision process.</a:t>
            </a:r>
          </a:p>
          <a:p>
            <a:pPr marL="374904" indent="-374904" defTabSz="420624">
              <a:lnSpc>
                <a:spcPct val="100000"/>
              </a:lnSpc>
              <a:spcBef>
                <a:spcPts val="1500"/>
              </a:spcBef>
              <a:defRPr sz="331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Project Basics</a:t>
            </a:r>
          </a:p>
          <a:p>
            <a:pPr marL="749808" lvl="1" indent="-374904" defTabSz="420624">
              <a:lnSpc>
                <a:spcPct val="100000"/>
              </a:lnSpc>
              <a:spcBef>
                <a:spcPts val="1500"/>
              </a:spcBef>
              <a:defRPr sz="3312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Each project must have a product owner. </a:t>
            </a:r>
          </a:p>
          <a:p>
            <a:pPr marL="749808" lvl="1" indent="-374904" defTabSz="420624">
              <a:lnSpc>
                <a:spcPct val="100000"/>
              </a:lnSpc>
              <a:spcBef>
                <a:spcPts val="1500"/>
              </a:spcBef>
              <a:defRPr sz="3312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Each project must have a transition plan.</a:t>
            </a:r>
          </a:p>
          <a:p>
            <a:pPr marL="749808" lvl="1" indent="-374904" defTabSz="420624">
              <a:lnSpc>
                <a:spcPct val="100000"/>
              </a:lnSpc>
              <a:spcBef>
                <a:spcPts val="1500"/>
              </a:spcBef>
              <a:defRPr sz="3312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Project risks must be actively managed.</a:t>
            </a:r>
          </a:p>
          <a:p>
            <a:pPr marL="374904" indent="-374904" defTabSz="420624">
              <a:lnSpc>
                <a:spcPct val="100000"/>
              </a:lnSpc>
              <a:spcBef>
                <a:spcPts val="1500"/>
              </a:spcBef>
              <a:defRPr sz="3312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Project Execution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:  Well-defined sprints - two (2) week durations:</a:t>
            </a:r>
          </a:p>
          <a:p>
            <a:pPr marL="749808" lvl="1" indent="-374904" defTabSz="420624">
              <a:lnSpc>
                <a:spcPct val="100000"/>
              </a:lnSpc>
              <a:spcBef>
                <a:spcPts val="1500"/>
              </a:spcBef>
              <a:defRPr sz="3312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Each sprint has a crisp and well-defined goal.</a:t>
            </a:r>
          </a:p>
          <a:p>
            <a:pPr marL="749808" lvl="1" indent="-374904" defTabSz="420624">
              <a:lnSpc>
                <a:spcPct val="100000"/>
              </a:lnSpc>
              <a:spcBef>
                <a:spcPts val="1500"/>
              </a:spcBef>
              <a:defRPr sz="3312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Each sprint has a tangible deliverable at its end. </a:t>
            </a:r>
          </a:p>
          <a:p>
            <a:pPr marL="374904" indent="-374904" defTabSz="420624">
              <a:lnSpc>
                <a:spcPct val="100000"/>
              </a:lnSpc>
              <a:spcBef>
                <a:spcPts val="1500"/>
              </a:spcBef>
              <a:defRPr sz="3312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Project Management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749808" lvl="1" indent="-374904" defTabSz="420624">
              <a:lnSpc>
                <a:spcPct val="100000"/>
              </a:lnSpc>
              <a:spcBef>
                <a:spcPts val="1500"/>
              </a:spcBef>
              <a:defRPr sz="3312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All projects should use Github, Github.io and “Github issues” and Waffle.io </a:t>
            </a:r>
          </a:p>
        </p:txBody>
      </p:sp>
    </p:spTree>
    <p:extLst>
      <p:ext uri="{BB962C8B-B14F-4D97-AF65-F5344CB8AC3E}">
        <p14:creationId xmlns:p14="http://schemas.microsoft.com/office/powerpoint/2010/main" val="1048147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72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OPERATIONAL PRINCIPLES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355600" y="1867526"/>
            <a:ext cx="12293600" cy="765803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80111" indent="-380111" defTabSz="426466">
              <a:lnSpc>
                <a:spcPct val="100000"/>
              </a:lnSpc>
              <a:spcBef>
                <a:spcPts val="1600"/>
              </a:spcBef>
              <a:defRPr sz="335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Team Logistics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760222" lvl="1" indent="-380111" defTabSz="426466">
              <a:lnSpc>
                <a:spcPct val="100000"/>
              </a:lnSpc>
              <a:spcBef>
                <a:spcPts val="1600"/>
              </a:spcBef>
              <a:defRPr sz="335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Bi-weekly status updates to the entire Data Service.</a:t>
            </a:r>
          </a:p>
          <a:p>
            <a:pPr marL="760222" lvl="1" indent="-380111" defTabSz="426466">
              <a:lnSpc>
                <a:spcPct val="100000"/>
              </a:lnSpc>
              <a:spcBef>
                <a:spcPts val="1600"/>
              </a:spcBef>
              <a:defRPr sz="335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At least two standups per team each week.</a:t>
            </a:r>
          </a:p>
          <a:p>
            <a:pPr marL="760222" lvl="1" indent="-380111" defTabSz="426466">
              <a:lnSpc>
                <a:spcPct val="100000"/>
              </a:lnSpc>
              <a:spcBef>
                <a:spcPts val="1600"/>
              </a:spcBef>
              <a:defRPr sz="335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Project team members is based on project need and may involve a mix of data scientists, data engineers and UI/UX engineers.</a:t>
            </a:r>
          </a:p>
          <a:p>
            <a:pPr marL="380111" indent="-380111" defTabSz="426466">
              <a:lnSpc>
                <a:spcPct val="100000"/>
              </a:lnSpc>
              <a:spcBef>
                <a:spcPts val="1600"/>
              </a:spcBef>
              <a:defRPr sz="335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Meetings</a:t>
            </a:r>
          </a:p>
          <a:p>
            <a:pPr marL="760222" lvl="1" indent="-380111" defTabSz="426466">
              <a:lnSpc>
                <a:spcPct val="100000"/>
              </a:lnSpc>
              <a:spcBef>
                <a:spcPts val="1600"/>
              </a:spcBef>
              <a:defRPr sz="335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Should be focused, productive and geared towards goals.</a:t>
            </a:r>
          </a:p>
          <a:p>
            <a:pPr marL="760222" lvl="1" indent="-380111" defTabSz="426466">
              <a:lnSpc>
                <a:spcPct val="100000"/>
              </a:lnSpc>
              <a:spcBef>
                <a:spcPts val="1600"/>
              </a:spcBef>
              <a:defRPr sz="335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Meetings within the team are either 13 minutes or 25 minutes.</a:t>
            </a:r>
          </a:p>
          <a:p>
            <a:pPr marL="760222" lvl="1" indent="-380111" defTabSz="426466">
              <a:lnSpc>
                <a:spcPct val="100000"/>
              </a:lnSpc>
              <a:spcBef>
                <a:spcPts val="1600"/>
              </a:spcBef>
              <a:defRPr sz="335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Coordinators should send out an agenda for the meeting at worst 24 hours.</a:t>
            </a:r>
          </a:p>
          <a:p>
            <a:pPr marL="760222" lvl="1" indent="-380111" defTabSz="426466">
              <a:lnSpc>
                <a:spcPct val="100000"/>
              </a:lnSpc>
              <a:spcBef>
                <a:spcPts val="1600"/>
              </a:spcBef>
              <a:defRPr sz="3358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Summaries of client meetings sent to client and leadership team within 24 hours of the meeting.</a:t>
            </a:r>
          </a:p>
        </p:txBody>
      </p:sp>
    </p:spTree>
    <p:extLst>
      <p:ext uri="{BB962C8B-B14F-4D97-AF65-F5344CB8AC3E}">
        <p14:creationId xmlns:p14="http://schemas.microsoft.com/office/powerpoint/2010/main" val="17753131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1237</Words>
  <Application>Microsoft Macintosh PowerPoint</Application>
  <PresentationFormat>Custom</PresentationFormat>
  <Paragraphs>325</Paragraphs>
  <Slides>39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 Black</vt:lpstr>
      <vt:lpstr>Calibri</vt:lpstr>
      <vt:lpstr>Georgia</vt:lpstr>
      <vt:lpstr>Gill Sans Light</vt:lpstr>
      <vt:lpstr>Gill Sans SemiBold</vt:lpstr>
      <vt:lpstr>Helvetica Light</vt:lpstr>
      <vt:lpstr>Helvetica Neue</vt:lpstr>
      <vt:lpstr>Helvetica Neue Thin</vt:lpstr>
      <vt:lpstr>Helvetica Neue UltraLight</vt:lpstr>
      <vt:lpstr>Times</vt:lpstr>
      <vt:lpstr>Wingdings</vt:lpstr>
      <vt:lpstr>Arial</vt:lpstr>
      <vt:lpstr>White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MEMBER EXPECTATIONS</vt:lpstr>
      <vt:lpstr>Team values</vt:lpstr>
      <vt:lpstr>OPERATIONAL PRINCIPLES</vt:lpstr>
      <vt:lpstr>OPERATIONAL PRINCIPLES</vt:lpstr>
      <vt:lpstr>ENGAGEMENT</vt:lpstr>
      <vt:lpstr>PowerPoint Presentation</vt:lpstr>
      <vt:lpstr>PowerPoint Presentation</vt:lpstr>
      <vt:lpstr>PowerPoint Presentation</vt:lpstr>
      <vt:lpstr>Mission</vt:lpstr>
      <vt:lpstr>Strategy</vt:lpstr>
      <vt:lpstr>WHat WE DO</vt:lpstr>
      <vt:lpstr>Services Offered To bureaus</vt:lpstr>
      <vt:lpstr>VALue TO BUREAUS</vt:lpstr>
      <vt:lpstr>PowerPoint Presentation</vt:lpstr>
      <vt:lpstr>Goal &amp; Strategic Objectives</vt:lpstr>
      <vt:lpstr>DOC’s Major 2016 Data Initiatives</vt:lpstr>
      <vt:lpstr>PowerPoint Presentation</vt:lpstr>
      <vt:lpstr>PowerPoint Presentation</vt:lpstr>
      <vt:lpstr>Commerce Data Usability Project</vt:lpstr>
      <vt:lpstr>The MIDAAS Project</vt:lpstr>
      <vt:lpstr>The Opportunity Project</vt:lpstr>
      <vt:lpstr>PowerPoint Presentation</vt:lpstr>
      <vt:lpstr>Help Girls of Color</vt:lpstr>
      <vt:lpstr>Commerce Data Academy</vt:lpstr>
      <vt:lpstr>Commerce Data Advisory Council</vt:lpstr>
      <vt:lpstr>DOC Web Analytics Dashboard</vt:lpstr>
      <vt:lpstr>PowerPoint Presentation</vt:lpstr>
      <vt:lpstr>PowerPoint Presentation</vt:lpstr>
      <vt:lpstr>Questions? PEople TO Contact</vt:lpstr>
      <vt:lpstr>Background Materials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30</cp:revision>
  <cp:lastPrinted>2016-04-13T20:26:33Z</cp:lastPrinted>
  <dcterms:modified xsi:type="dcterms:W3CDTF">2016-05-11T14:04:53Z</dcterms:modified>
</cp:coreProperties>
</file>